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27"/>
  </p:notesMasterIdLst>
  <p:sldIdLst>
    <p:sldId id="256" r:id="rId2"/>
    <p:sldId id="257" r:id="rId3"/>
    <p:sldId id="259" r:id="rId4"/>
    <p:sldId id="261" r:id="rId5"/>
    <p:sldId id="260" r:id="rId6"/>
    <p:sldId id="262" r:id="rId7"/>
    <p:sldId id="263"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58" r:id="rId26"/>
  </p:sldIdLst>
  <p:sldSz cx="9144000" cy="6858000" type="screen4x3"/>
  <p:notesSz cx="6858000" cy="9144000"/>
  <p:defaultTextStyle>
    <a:defPPr>
      <a:defRPr lang="en-US"/>
    </a:defPPr>
    <a:lvl1pPr algn="l" rtl="0" eaLnBrk="0" fontAlgn="base" hangingPunct="0">
      <a:spcBef>
        <a:spcPct val="0"/>
      </a:spcBef>
      <a:spcAft>
        <a:spcPct val="0"/>
      </a:spcAft>
      <a:defRPr sz="400" b="1" kern="1200">
        <a:solidFill>
          <a:srgbClr val="000000"/>
        </a:solidFill>
        <a:latin typeface="Verdana" pitchFamily="34" charset="0"/>
        <a:ea typeface="+mn-ea"/>
        <a:cs typeface="+mn-cs"/>
      </a:defRPr>
    </a:lvl1pPr>
    <a:lvl2pPr marL="457200" algn="l" rtl="0" eaLnBrk="0" fontAlgn="base" hangingPunct="0">
      <a:spcBef>
        <a:spcPct val="0"/>
      </a:spcBef>
      <a:spcAft>
        <a:spcPct val="0"/>
      </a:spcAft>
      <a:defRPr sz="400" b="1" kern="1200">
        <a:solidFill>
          <a:srgbClr val="000000"/>
        </a:solidFill>
        <a:latin typeface="Verdana" pitchFamily="34" charset="0"/>
        <a:ea typeface="+mn-ea"/>
        <a:cs typeface="+mn-cs"/>
      </a:defRPr>
    </a:lvl2pPr>
    <a:lvl3pPr marL="914400" algn="l" rtl="0" eaLnBrk="0" fontAlgn="base" hangingPunct="0">
      <a:spcBef>
        <a:spcPct val="0"/>
      </a:spcBef>
      <a:spcAft>
        <a:spcPct val="0"/>
      </a:spcAft>
      <a:defRPr sz="400" b="1" kern="1200">
        <a:solidFill>
          <a:srgbClr val="000000"/>
        </a:solidFill>
        <a:latin typeface="Verdana" pitchFamily="34" charset="0"/>
        <a:ea typeface="+mn-ea"/>
        <a:cs typeface="+mn-cs"/>
      </a:defRPr>
    </a:lvl3pPr>
    <a:lvl4pPr marL="1371600" algn="l" rtl="0" eaLnBrk="0" fontAlgn="base" hangingPunct="0">
      <a:spcBef>
        <a:spcPct val="0"/>
      </a:spcBef>
      <a:spcAft>
        <a:spcPct val="0"/>
      </a:spcAft>
      <a:defRPr sz="400" b="1" kern="1200">
        <a:solidFill>
          <a:srgbClr val="000000"/>
        </a:solidFill>
        <a:latin typeface="Verdana" pitchFamily="34" charset="0"/>
        <a:ea typeface="+mn-ea"/>
        <a:cs typeface="+mn-cs"/>
      </a:defRPr>
    </a:lvl4pPr>
    <a:lvl5pPr marL="1828800" algn="l" rtl="0" eaLnBrk="0" fontAlgn="base" hangingPunct="0">
      <a:spcBef>
        <a:spcPct val="0"/>
      </a:spcBef>
      <a:spcAft>
        <a:spcPct val="0"/>
      </a:spcAft>
      <a:defRPr sz="400" b="1" kern="1200">
        <a:solidFill>
          <a:srgbClr val="000000"/>
        </a:solidFill>
        <a:latin typeface="Verdana" pitchFamily="34" charset="0"/>
        <a:ea typeface="+mn-ea"/>
        <a:cs typeface="+mn-cs"/>
      </a:defRPr>
    </a:lvl5pPr>
    <a:lvl6pPr marL="2286000" algn="l" defTabSz="914400" rtl="0" eaLnBrk="1" latinLnBrk="0" hangingPunct="1">
      <a:defRPr sz="400" b="1" kern="1200">
        <a:solidFill>
          <a:srgbClr val="000000"/>
        </a:solidFill>
        <a:latin typeface="Verdana" pitchFamily="34" charset="0"/>
        <a:ea typeface="+mn-ea"/>
        <a:cs typeface="+mn-cs"/>
      </a:defRPr>
    </a:lvl6pPr>
    <a:lvl7pPr marL="2743200" algn="l" defTabSz="914400" rtl="0" eaLnBrk="1" latinLnBrk="0" hangingPunct="1">
      <a:defRPr sz="400" b="1" kern="1200">
        <a:solidFill>
          <a:srgbClr val="000000"/>
        </a:solidFill>
        <a:latin typeface="Verdana" pitchFamily="34" charset="0"/>
        <a:ea typeface="+mn-ea"/>
        <a:cs typeface="+mn-cs"/>
      </a:defRPr>
    </a:lvl7pPr>
    <a:lvl8pPr marL="3200400" algn="l" defTabSz="914400" rtl="0" eaLnBrk="1" latinLnBrk="0" hangingPunct="1">
      <a:defRPr sz="400" b="1" kern="1200">
        <a:solidFill>
          <a:srgbClr val="000000"/>
        </a:solidFill>
        <a:latin typeface="Verdana" pitchFamily="34" charset="0"/>
        <a:ea typeface="+mn-ea"/>
        <a:cs typeface="+mn-cs"/>
      </a:defRPr>
    </a:lvl8pPr>
    <a:lvl9pPr marL="3657600" algn="l" defTabSz="914400" rtl="0" eaLnBrk="1" latinLnBrk="0" hangingPunct="1">
      <a:defRPr sz="400" b="1" kern="1200">
        <a:solidFill>
          <a:srgbClr val="000000"/>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2F2F"/>
    <a:srgbClr val="969696"/>
    <a:srgbClr val="FF0000"/>
    <a:srgbClr val="080808"/>
    <a:srgbClr val="4D4D4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933" autoAdjust="0"/>
  </p:normalViewPr>
  <p:slideViewPr>
    <p:cSldViewPr snapToGrid="0">
      <p:cViewPr varScale="1">
        <p:scale>
          <a:sx n="69" d="100"/>
          <a:sy n="69" d="100"/>
        </p:scale>
        <p:origin x="-1834" y="-82"/>
      </p:cViewPr>
      <p:guideLst>
        <p:guide orient="horz" pos="1"/>
        <p:guide orient="horz" pos="1495"/>
        <p:guide pos="516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7D9374-80A6-4356-921F-D2F9CD2BB672}" type="datetimeFigureOut">
              <a:rPr lang="en-US" smtClean="0"/>
              <a:pPr/>
              <a:t>11/15/2011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E936AD-FEB3-48F8-BEB5-C4D4FE25E20F}" type="slidenum">
              <a:rPr lang="en-US" smtClean="0"/>
              <a:pPr/>
              <a:t>‹#›</a:t>
            </a:fld>
            <a:endParaRPr lang="en-US"/>
          </a:p>
        </p:txBody>
      </p:sp>
    </p:spTree>
    <p:extLst>
      <p:ext uri="{BB962C8B-B14F-4D97-AF65-F5344CB8AC3E}">
        <p14:creationId xmlns:p14="http://schemas.microsoft.com/office/powerpoint/2010/main" val="3556044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a:t>
            </a:r>
            <a:r>
              <a:rPr lang="en-US" baseline="0" dirty="0" err="1" smtClean="0"/>
              <a:t>Powerpoint</a:t>
            </a:r>
            <a:r>
              <a:rPr lang="en-US" baseline="0" dirty="0" smtClean="0"/>
              <a:t> presentation was created with the express purpose of being used in conjunction with the mobile beef laboratory. Please do not provide copies, in whole or in part, to anyone not participating in a mobile beef laboratory activity or otherwise distribute or disseminate this presentation.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F1E936AD-FEB3-48F8-BEB5-C4D4FE25E20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the chemical</a:t>
            </a:r>
            <a:r>
              <a:rPr lang="en-US" baseline="0" dirty="0" smtClean="0"/>
              <a:t> structure of glycogen and also starch. The only difference between cellulose and glycogen/starch is the way adjacent glucose molecules are bound to each other. In starch, adjacent glucose molecules are linked by what’s called an alpha bond. Alpha bonds are easily broken. In cellulose, adjacent glucose molecules are linked by what’s called a beta bond. Beta bonds are very strong and require a special enzyme called </a:t>
            </a:r>
            <a:r>
              <a:rPr lang="en-US" baseline="0" dirty="0" err="1" smtClean="0"/>
              <a:t>cellulase</a:t>
            </a:r>
            <a:r>
              <a:rPr lang="en-US" baseline="0" dirty="0" smtClean="0"/>
              <a:t> to break them. Mammals do not make </a:t>
            </a:r>
            <a:r>
              <a:rPr lang="en-US" baseline="0" dirty="0" err="1" smtClean="0"/>
              <a:t>cellulase</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F1E936AD-FEB3-48F8-BEB5-C4D4FE25E20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Cotton is comprised of pure cellulose</a:t>
            </a:r>
          </a:p>
          <a:p>
            <a:endParaRPr lang="en-US" dirty="0"/>
          </a:p>
        </p:txBody>
      </p:sp>
      <p:sp>
        <p:nvSpPr>
          <p:cNvPr id="4" name="Slide Number Placeholder 3"/>
          <p:cNvSpPr>
            <a:spLocks noGrp="1"/>
          </p:cNvSpPr>
          <p:nvPr>
            <p:ph type="sldNum" sz="quarter" idx="10"/>
          </p:nvPr>
        </p:nvSpPr>
        <p:spPr/>
        <p:txBody>
          <a:bodyPr/>
          <a:lstStyle/>
          <a:p>
            <a:fld id="{F1E936AD-FEB3-48F8-BEB5-C4D4FE25E20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what a piece</a:t>
            </a:r>
            <a:r>
              <a:rPr lang="en-US" baseline="0" dirty="0" smtClean="0"/>
              <a:t> of cotton cloth looks like under a microscope. Thread is made up of </a:t>
            </a:r>
            <a:r>
              <a:rPr lang="en-US" baseline="0" dirty="0" err="1" smtClean="0"/>
              <a:t>macrofibrils</a:t>
            </a:r>
            <a:r>
              <a:rPr lang="en-US" baseline="0" dirty="0" smtClean="0"/>
              <a:t> of cellulose.</a:t>
            </a:r>
            <a:endParaRPr lang="en-US" dirty="0" smtClean="0"/>
          </a:p>
          <a:p>
            <a:endParaRPr lang="en-US" dirty="0"/>
          </a:p>
        </p:txBody>
      </p:sp>
      <p:sp>
        <p:nvSpPr>
          <p:cNvPr id="4" name="Slide Number Placeholder 3"/>
          <p:cNvSpPr>
            <a:spLocks noGrp="1"/>
          </p:cNvSpPr>
          <p:nvPr>
            <p:ph type="sldNum" sz="quarter" idx="10"/>
          </p:nvPr>
        </p:nvSpPr>
        <p:spPr/>
        <p:txBody>
          <a:bodyPr/>
          <a:lstStyle/>
          <a:p>
            <a:fld id="{F1E936AD-FEB3-48F8-BEB5-C4D4FE25E20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eaLnBrk="1" fontAlgn="auto" hangingPunct="1">
              <a:spcBef>
                <a:spcPts val="0"/>
              </a:spcBef>
              <a:spcAft>
                <a:spcPts val="0"/>
              </a:spcAft>
              <a:defRPr/>
            </a:pPr>
            <a:r>
              <a:rPr lang="en-US" dirty="0" smtClean="0"/>
              <a:t>Review: Cellulose</a:t>
            </a:r>
            <a:r>
              <a:rPr lang="en-US" baseline="0" dirty="0" smtClean="0"/>
              <a:t> is the major component of plant cell walls. Cellulose is made up of glucose molecules held together by a very strong “beta” bond that is broken by </a:t>
            </a:r>
            <a:r>
              <a:rPr lang="en-US" baseline="0" dirty="0" err="1" smtClean="0"/>
              <a:t>cellulase</a:t>
            </a:r>
            <a:r>
              <a:rPr lang="en-US" baseline="0" dirty="0" smtClean="0"/>
              <a:t>. </a:t>
            </a:r>
          </a:p>
          <a:p>
            <a:pPr defTabSz="931774" eaLnBrk="1" fontAlgn="auto" hangingPunct="1">
              <a:spcBef>
                <a:spcPts val="0"/>
              </a:spcBef>
              <a:spcAft>
                <a:spcPts val="0"/>
              </a:spcAft>
              <a:defRPr/>
            </a:pPr>
            <a:r>
              <a:rPr lang="en-US" dirty="0" err="1" smtClean="0"/>
              <a:t>Cellulase</a:t>
            </a:r>
            <a:r>
              <a:rPr lang="en-US" dirty="0" smtClean="0"/>
              <a:t> is a complex enzyme and is not produced by mammals. </a:t>
            </a:r>
          </a:p>
          <a:p>
            <a:pPr defTabSz="931774" eaLnBrk="1" fontAlgn="auto" hangingPunct="1">
              <a:spcBef>
                <a:spcPts val="0"/>
              </a:spcBef>
              <a:spcAft>
                <a:spcPts val="0"/>
              </a:spcAft>
              <a:defRPr/>
            </a:pPr>
            <a:endParaRPr lang="en-US" dirty="0" smtClean="0"/>
          </a:p>
          <a:p>
            <a:pPr defTabSz="931774" eaLnBrk="1" fontAlgn="auto" hangingPunct="1">
              <a:spcBef>
                <a:spcPts val="0"/>
              </a:spcBef>
              <a:spcAft>
                <a:spcPts val="0"/>
              </a:spcAft>
              <a:defRPr/>
            </a:pPr>
            <a:endParaRPr lang="en-US" dirty="0" smtClean="0"/>
          </a:p>
          <a:p>
            <a:r>
              <a:rPr lang="en-US" dirty="0" smtClean="0"/>
              <a:t>Credit or Source : Genome Management Information System, Oak Ridge National Laboratory </a:t>
            </a:r>
          </a:p>
          <a:p>
            <a:pPr defTabSz="931774" eaLnBrk="1" fontAlgn="auto" hangingPunct="1">
              <a:spcBef>
                <a:spcPts val="0"/>
              </a:spcBef>
              <a:spcAft>
                <a:spcPts val="0"/>
              </a:spcAft>
              <a:defRPr/>
            </a:pPr>
            <a:r>
              <a:rPr lang="en-US" dirty="0" smtClean="0"/>
              <a:t>U.S. Department of Energy Genome Programs and the website http://genomics.energy.gov.</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1E936AD-FEB3-48F8-BEB5-C4D4FE25E20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are almost</a:t>
            </a:r>
            <a:r>
              <a:rPr lang="en-US" baseline="0" dirty="0" smtClean="0"/>
              <a:t> 23 million acres of rangeland in Nebraska (that’s more than 46% of the total area of NE). In essence, everything that’s not green, black or blue in this image is rangeland. If it weren’t for ruminants and the microorganisms in their digestive tract this land could not be use to produce food because it is poorly suited to crop production.</a:t>
            </a:r>
            <a:endParaRPr lang="en-US" dirty="0" smtClean="0"/>
          </a:p>
          <a:p>
            <a:endParaRPr lang="en-US" dirty="0"/>
          </a:p>
        </p:txBody>
      </p:sp>
      <p:sp>
        <p:nvSpPr>
          <p:cNvPr id="4" name="Slide Number Placeholder 3"/>
          <p:cNvSpPr>
            <a:spLocks noGrp="1"/>
          </p:cNvSpPr>
          <p:nvPr>
            <p:ph type="sldNum" sz="quarter" idx="10"/>
          </p:nvPr>
        </p:nvSpPr>
        <p:spPr/>
        <p:txBody>
          <a:bodyPr/>
          <a:lstStyle/>
          <a:p>
            <a:fld id="{F1E936AD-FEB3-48F8-BEB5-C4D4FE25E20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would happen if a person ate nothing but the grass in this picture?</a:t>
            </a:r>
            <a:r>
              <a:rPr lang="en-US" baseline="0" dirty="0" smtClean="0"/>
              <a:t> They would quickly starve to death. Why? Because this grass is mostly cellulose and mammals don’t make </a:t>
            </a:r>
            <a:r>
              <a:rPr lang="en-US" baseline="0" dirty="0" err="1" smtClean="0"/>
              <a:t>cellulase</a:t>
            </a:r>
            <a:r>
              <a:rPr lang="en-US" baseline="0" dirty="0" smtClean="0"/>
              <a:t>, the enzyme that breaks down </a:t>
            </a:r>
            <a:r>
              <a:rPr lang="en-US" baseline="0" dirty="0" err="1" smtClean="0"/>
              <a:t>cellusoe</a:t>
            </a:r>
            <a:r>
              <a:rPr lang="en-US" baseline="0" dirty="0" smtClean="0"/>
              <a:t>.</a:t>
            </a:r>
          </a:p>
          <a:p>
            <a:r>
              <a:rPr lang="en-US" baseline="0" dirty="0" smtClean="0"/>
              <a:t>But what happens when a cow eats nothing but the grass in this picture? It survives. But we already said the majority of what this cow’s eating is cellulose and mammals don’t make </a:t>
            </a:r>
            <a:r>
              <a:rPr lang="en-US" baseline="0" dirty="0" err="1" smtClean="0"/>
              <a:t>cellulase</a:t>
            </a:r>
            <a:r>
              <a:rPr lang="en-US" baseline="0" dirty="0" smtClean="0"/>
              <a:t>. How can she survive?</a:t>
            </a:r>
            <a:endParaRPr lang="en-US" dirty="0" smtClean="0"/>
          </a:p>
          <a:p>
            <a:endParaRPr lang="en-US" dirty="0"/>
          </a:p>
        </p:txBody>
      </p:sp>
      <p:sp>
        <p:nvSpPr>
          <p:cNvPr id="4" name="Slide Number Placeholder 3"/>
          <p:cNvSpPr>
            <a:spLocks noGrp="1"/>
          </p:cNvSpPr>
          <p:nvPr>
            <p:ph type="sldNum" sz="quarter" idx="10"/>
          </p:nvPr>
        </p:nvSpPr>
        <p:spPr/>
        <p:txBody>
          <a:bodyPr/>
          <a:lstStyle/>
          <a:p>
            <a:fld id="{F1E936AD-FEB3-48F8-BEB5-C4D4FE25E20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reason</a:t>
            </a:r>
            <a:r>
              <a:rPr lang="en-US" baseline="0" dirty="0" smtClean="0"/>
              <a:t> a cow can not just survive but grow big and fat on grass is because she has a specialized stomach called a rumen where trillions of bacteria/</a:t>
            </a:r>
            <a:r>
              <a:rPr lang="en-US" baseline="0" dirty="0" err="1" smtClean="0"/>
              <a:t>archea</a:t>
            </a:r>
            <a:r>
              <a:rPr lang="en-US" baseline="0" dirty="0" smtClean="0"/>
              <a:t> grow. Bacteria are very small yet certain species produce </a:t>
            </a:r>
            <a:r>
              <a:rPr lang="en-US" baseline="0" dirty="0" err="1" smtClean="0"/>
              <a:t>cellulase</a:t>
            </a:r>
            <a:r>
              <a:rPr lang="en-US" baseline="0" dirty="0" smtClean="0"/>
              <a:t>, allowing them to break down cellulose. The cow provides the perfect environment for bacterial able to breakdown cellulose (called </a:t>
            </a:r>
            <a:r>
              <a:rPr lang="en-US" baseline="0" dirty="0" err="1" smtClean="0"/>
              <a:t>cellulolytic</a:t>
            </a:r>
            <a:r>
              <a:rPr lang="en-US" baseline="0" dirty="0" smtClean="0"/>
              <a:t> bacteria) to grow. There are about 200 different species of bacteria/</a:t>
            </a:r>
            <a:r>
              <a:rPr lang="en-US" baseline="0" dirty="0" err="1" smtClean="0"/>
              <a:t>archea</a:t>
            </a:r>
            <a:r>
              <a:rPr lang="en-US" baseline="0" dirty="0" smtClean="0"/>
              <a:t> that grow inside a cow’s rumen. In each milliliter (</a:t>
            </a:r>
            <a:r>
              <a:rPr lang="en-US" baseline="0" dirty="0" err="1" smtClean="0"/>
              <a:t>mL</a:t>
            </a:r>
            <a:r>
              <a:rPr lang="en-US" baseline="0" dirty="0" smtClean="0"/>
              <a:t>) of </a:t>
            </a:r>
            <a:r>
              <a:rPr lang="en-US" baseline="0" dirty="0" err="1" smtClean="0"/>
              <a:t>ruminal</a:t>
            </a:r>
            <a:r>
              <a:rPr lang="en-US" baseline="0" dirty="0" smtClean="0"/>
              <a:t> fluid there are 10-50 billion bacterial/</a:t>
            </a:r>
            <a:r>
              <a:rPr lang="en-US" baseline="0" dirty="0" err="1" smtClean="0"/>
              <a:t>archeal</a:t>
            </a:r>
            <a:r>
              <a:rPr lang="en-US" baseline="0" dirty="0" smtClean="0"/>
              <a:t> cells. The amount of bacteria depend on several factors, the most important of which is diet, but researchers estimate there are a total of about 140 trillion bacteria inside a cow’s stomach. Let’s put that into perspective.</a:t>
            </a:r>
            <a:endParaRPr lang="en-US" dirty="0" smtClean="0"/>
          </a:p>
          <a:p>
            <a:endParaRPr lang="en-US" dirty="0"/>
          </a:p>
        </p:txBody>
      </p:sp>
      <p:sp>
        <p:nvSpPr>
          <p:cNvPr id="4" name="Slide Number Placeholder 3"/>
          <p:cNvSpPr>
            <a:spLocks noGrp="1"/>
          </p:cNvSpPr>
          <p:nvPr>
            <p:ph type="sldNum" sz="quarter" idx="10"/>
          </p:nvPr>
        </p:nvSpPr>
        <p:spPr/>
        <p:txBody>
          <a:bodyPr/>
          <a:lstStyle/>
          <a:p>
            <a:fld id="{F1E936AD-FEB3-48F8-BEB5-C4D4FE25E20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a:t>
            </a:r>
            <a:r>
              <a:rPr lang="en-US" baseline="0" dirty="0" smtClean="0"/>
              <a:t> hundred $100 bills or </a:t>
            </a:r>
            <a:r>
              <a:rPr lang="en-US" dirty="0" smtClean="0"/>
              <a:t>$10,000</a:t>
            </a:r>
          </a:p>
          <a:p>
            <a:endParaRPr lang="en-US" dirty="0"/>
          </a:p>
        </p:txBody>
      </p:sp>
      <p:sp>
        <p:nvSpPr>
          <p:cNvPr id="4" name="Slide Number Placeholder 3"/>
          <p:cNvSpPr>
            <a:spLocks noGrp="1"/>
          </p:cNvSpPr>
          <p:nvPr>
            <p:ph type="sldNum" sz="quarter" idx="10"/>
          </p:nvPr>
        </p:nvSpPr>
        <p:spPr/>
        <p:txBody>
          <a:bodyPr/>
          <a:lstStyle/>
          <a:p>
            <a:fld id="{F1E936AD-FEB3-48F8-BEB5-C4D4FE25E20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million</a:t>
            </a:r>
            <a:r>
              <a:rPr lang="en-US" baseline="0" dirty="0" smtClean="0"/>
              <a:t> =$1,000,000 or 100 packets of $10,000</a:t>
            </a:r>
            <a:endParaRPr lang="en-US" dirty="0" smtClean="0"/>
          </a:p>
          <a:p>
            <a:endParaRPr lang="en-US" dirty="0"/>
          </a:p>
        </p:txBody>
      </p:sp>
      <p:sp>
        <p:nvSpPr>
          <p:cNvPr id="4" name="Slide Number Placeholder 3"/>
          <p:cNvSpPr>
            <a:spLocks noGrp="1"/>
          </p:cNvSpPr>
          <p:nvPr>
            <p:ph type="sldNum" sz="quarter" idx="10"/>
          </p:nvPr>
        </p:nvSpPr>
        <p:spPr/>
        <p:txBody>
          <a:bodyPr/>
          <a:lstStyle/>
          <a:p>
            <a:fld id="{F1E936AD-FEB3-48F8-BEB5-C4D4FE25E20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hundred million = $100,000,000</a:t>
            </a:r>
          </a:p>
          <a:p>
            <a:endParaRPr lang="en-US" dirty="0"/>
          </a:p>
        </p:txBody>
      </p:sp>
      <p:sp>
        <p:nvSpPr>
          <p:cNvPr id="4" name="Slide Number Placeholder 3"/>
          <p:cNvSpPr>
            <a:spLocks noGrp="1"/>
          </p:cNvSpPr>
          <p:nvPr>
            <p:ph type="sldNum" sz="quarter" idx="10"/>
          </p:nvPr>
        </p:nvSpPr>
        <p:spPr/>
        <p:txBody>
          <a:bodyPr/>
          <a:lstStyle/>
          <a:p>
            <a:fld id="{F1E936AD-FEB3-48F8-BEB5-C4D4FE25E20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a:t>
            </a:r>
            <a:r>
              <a:rPr lang="en-US" dirty="0" smtClean="0"/>
              <a:t>p</a:t>
            </a:r>
            <a:r>
              <a:rPr lang="en-US" dirty="0" smtClean="0">
                <a:solidFill>
                  <a:schemeClr val="bg1"/>
                </a:solidFill>
              </a:rPr>
              <a:t>art of a cross-section of a </a:t>
            </a:r>
            <a:r>
              <a:rPr lang="en-US" dirty="0" err="1" smtClean="0">
                <a:solidFill>
                  <a:schemeClr val="bg1"/>
                </a:solidFill>
              </a:rPr>
              <a:t>switchgrass</a:t>
            </a:r>
            <a:r>
              <a:rPr lang="en-US" dirty="0" smtClean="0">
                <a:solidFill>
                  <a:schemeClr val="bg1"/>
                </a:solidFill>
              </a:rPr>
              <a:t> stem at micrometer scale. </a:t>
            </a:r>
            <a:r>
              <a:rPr lang="en-US" dirty="0" err="1" smtClean="0">
                <a:solidFill>
                  <a:schemeClr val="bg1"/>
                </a:solidFill>
              </a:rPr>
              <a:t>Autofluorescent</a:t>
            </a:r>
            <a:r>
              <a:rPr lang="en-US" dirty="0" smtClean="0">
                <a:solidFill>
                  <a:schemeClr val="bg1"/>
                </a:solidFill>
              </a:rPr>
              <a:t> signals from compounds in the stem show less lignin and more sunlight-absorbing chlorophyll in the green outer layer on the right. Deeper blue areas toward the stem’s</a:t>
            </a:r>
            <a:r>
              <a:rPr lang="en-US" baseline="0" dirty="0" smtClean="0">
                <a:solidFill>
                  <a:schemeClr val="bg1"/>
                </a:solidFill>
              </a:rPr>
              <a:t> </a:t>
            </a:r>
            <a:r>
              <a:rPr lang="en-US" dirty="0" smtClean="0">
                <a:solidFill>
                  <a:schemeClr val="bg1"/>
                </a:solidFill>
              </a:rPr>
              <a:t>center show more highly lignified xylem tissue used for water and nutrient transport. </a:t>
            </a:r>
          </a:p>
          <a:p>
            <a:endParaRPr lang="en-US" baseline="0" dirty="0" smtClean="0"/>
          </a:p>
          <a:p>
            <a:r>
              <a:rPr lang="en-US" dirty="0" smtClean="0"/>
              <a:t>Credit or Source : </a:t>
            </a:r>
          </a:p>
          <a:p>
            <a:r>
              <a:rPr lang="en-US" dirty="0" smtClean="0"/>
              <a:t>BESC researcher Shi-You Ding, National Renewable Energy Laboratory </a:t>
            </a:r>
            <a:endParaRPr lang="en-US" baseline="0" dirty="0" smtClean="0"/>
          </a:p>
          <a:p>
            <a:r>
              <a:rPr lang="en-US" dirty="0" smtClean="0"/>
              <a:t>U.S. Department of Energy, Genome Programs, http://genomics.energy.gov.</a:t>
            </a:r>
          </a:p>
          <a:p>
            <a:endParaRPr lang="en-US" dirty="0"/>
          </a:p>
        </p:txBody>
      </p:sp>
      <p:sp>
        <p:nvSpPr>
          <p:cNvPr id="4" name="Slide Number Placeholder 3"/>
          <p:cNvSpPr>
            <a:spLocks noGrp="1"/>
          </p:cNvSpPr>
          <p:nvPr>
            <p:ph type="sldNum" sz="quarter" idx="10"/>
          </p:nvPr>
        </p:nvSpPr>
        <p:spPr/>
        <p:txBody>
          <a:bodyPr/>
          <a:lstStyle/>
          <a:p>
            <a:fld id="{F1E936AD-FEB3-48F8-BEB5-C4D4FE25E20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billion =$1,000,000,000</a:t>
            </a:r>
          </a:p>
          <a:p>
            <a:endParaRPr lang="en-US" dirty="0"/>
          </a:p>
        </p:txBody>
      </p:sp>
      <p:sp>
        <p:nvSpPr>
          <p:cNvPr id="4" name="Slide Number Placeholder 3"/>
          <p:cNvSpPr>
            <a:spLocks noGrp="1"/>
          </p:cNvSpPr>
          <p:nvPr>
            <p:ph type="sldNum" sz="quarter" idx="10"/>
          </p:nvPr>
        </p:nvSpPr>
        <p:spPr/>
        <p:txBody>
          <a:bodyPr/>
          <a:lstStyle/>
          <a:p>
            <a:fld id="{F1E936AD-FEB3-48F8-BEB5-C4D4FE25E20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what $1 trillion worth</a:t>
            </a:r>
            <a:r>
              <a:rPr lang="en-US" baseline="0" dirty="0" smtClean="0"/>
              <a:t> of $100 bills looks like.</a:t>
            </a:r>
            <a:endParaRPr lang="en-US" dirty="0" smtClean="0"/>
          </a:p>
          <a:p>
            <a:endParaRPr lang="en-US" dirty="0"/>
          </a:p>
        </p:txBody>
      </p:sp>
      <p:sp>
        <p:nvSpPr>
          <p:cNvPr id="4" name="Slide Number Placeholder 3"/>
          <p:cNvSpPr>
            <a:spLocks noGrp="1"/>
          </p:cNvSpPr>
          <p:nvPr>
            <p:ph type="sldNum" sz="quarter" idx="10"/>
          </p:nvPr>
        </p:nvSpPr>
        <p:spPr/>
        <p:txBody>
          <a:bodyPr/>
          <a:lstStyle/>
          <a:p>
            <a:fld id="{F1E936AD-FEB3-48F8-BEB5-C4D4FE25E20F}"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Bacteria and </a:t>
            </a:r>
            <a:r>
              <a:rPr lang="en-US" dirty="0" err="1" smtClean="0"/>
              <a:t>archea</a:t>
            </a:r>
            <a:r>
              <a:rPr lang="en-US" dirty="0" smtClean="0"/>
              <a:t> are not</a:t>
            </a:r>
            <a:r>
              <a:rPr lang="en-US" baseline="0" dirty="0" smtClean="0"/>
              <a:t> the only microorganisms found in the rumen. There are also many different species of protozoa. Protozoa numbers are not nearly as numerous as bacteria/</a:t>
            </a:r>
            <a:r>
              <a:rPr lang="en-US" baseline="0" dirty="0" err="1" smtClean="0"/>
              <a:t>archea</a:t>
            </a:r>
            <a:r>
              <a:rPr lang="en-US" baseline="0" dirty="0" smtClean="0"/>
              <a:t> but they are much larger in size. In one </a:t>
            </a:r>
            <a:r>
              <a:rPr lang="en-US" baseline="0" dirty="0" err="1" smtClean="0"/>
              <a:t>mL</a:t>
            </a:r>
            <a:r>
              <a:rPr lang="en-US" baseline="0" dirty="0" smtClean="0"/>
              <a:t> of rumen fluid there can be as many as 1 million protozoan.</a:t>
            </a:r>
            <a:endParaRPr lang="en-US" dirty="0" smtClean="0"/>
          </a:p>
          <a:p>
            <a:endParaRPr lang="en-US" dirty="0"/>
          </a:p>
        </p:txBody>
      </p:sp>
      <p:sp>
        <p:nvSpPr>
          <p:cNvPr id="4" name="Slide Number Placeholder 3"/>
          <p:cNvSpPr>
            <a:spLocks noGrp="1"/>
          </p:cNvSpPr>
          <p:nvPr>
            <p:ph type="sldNum" sz="quarter" idx="10"/>
          </p:nvPr>
        </p:nvSpPr>
        <p:spPr/>
        <p:txBody>
          <a:bodyPr/>
          <a:lstStyle/>
          <a:p>
            <a:fld id="{F1E936AD-FEB3-48F8-BEB5-C4D4FE25E20F}"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Fungi are also found in the rumen. This</a:t>
            </a:r>
            <a:r>
              <a:rPr lang="en-US" baseline="0" dirty="0" smtClean="0"/>
              <a:t> micrograph shows all three </a:t>
            </a:r>
            <a:r>
              <a:rPr lang="en-US" baseline="0" dirty="0" err="1" smtClean="0"/>
              <a:t>catergories</a:t>
            </a:r>
            <a:r>
              <a:rPr lang="en-US" baseline="0" dirty="0" smtClean="0"/>
              <a:t> of microorganisms found in the rumen, Bacteria/</a:t>
            </a:r>
            <a:r>
              <a:rPr lang="en-US" baseline="0" dirty="0" err="1" smtClean="0"/>
              <a:t>Archea</a:t>
            </a:r>
            <a:r>
              <a:rPr lang="en-US" baseline="0" dirty="0" smtClean="0"/>
              <a:t>, Protozoa and Fungi.</a:t>
            </a:r>
            <a:endParaRPr lang="en-US" dirty="0" smtClean="0"/>
          </a:p>
          <a:p>
            <a:endParaRPr lang="en-US" dirty="0"/>
          </a:p>
        </p:txBody>
      </p:sp>
      <p:sp>
        <p:nvSpPr>
          <p:cNvPr id="4" name="Slide Number Placeholder 3"/>
          <p:cNvSpPr>
            <a:spLocks noGrp="1"/>
          </p:cNvSpPr>
          <p:nvPr>
            <p:ph type="sldNum" sz="quarter" idx="10"/>
          </p:nvPr>
        </p:nvSpPr>
        <p:spPr/>
        <p:txBody>
          <a:bodyPr/>
          <a:lstStyle/>
          <a:p>
            <a:fld id="{F1E936AD-FEB3-48F8-BEB5-C4D4FE25E20F}"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role of the microorganisms</a:t>
            </a:r>
            <a:r>
              <a:rPr lang="en-US" baseline="0" dirty="0" smtClean="0"/>
              <a:t> is to break down the plant tissue consumed by the cow into something the cow can use.</a:t>
            </a:r>
            <a:endParaRPr lang="en-US" dirty="0" smtClean="0"/>
          </a:p>
          <a:p>
            <a:endParaRPr lang="en-US" dirty="0"/>
          </a:p>
        </p:txBody>
      </p:sp>
      <p:sp>
        <p:nvSpPr>
          <p:cNvPr id="4" name="Slide Number Placeholder 3"/>
          <p:cNvSpPr>
            <a:spLocks noGrp="1"/>
          </p:cNvSpPr>
          <p:nvPr>
            <p:ph type="sldNum" sz="quarter" idx="10"/>
          </p:nvPr>
        </p:nvSpPr>
        <p:spPr/>
        <p:txBody>
          <a:bodyPr/>
          <a:lstStyle/>
          <a:p>
            <a:fld id="{F1E936AD-FEB3-48F8-BEB5-C4D4FE25E20F}"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close up</a:t>
            </a:r>
            <a:r>
              <a:rPr lang="en-US" baseline="0" dirty="0" smtClean="0"/>
              <a:t> of a plant cell. You can tell it’s a plant cell because of the cell wall.</a:t>
            </a:r>
          </a:p>
          <a:p>
            <a:r>
              <a:rPr lang="en-US" baseline="0" dirty="0" smtClean="0"/>
              <a:t>Plants have thick, rigid cell walls which provide structure.</a:t>
            </a:r>
            <a:endParaRPr lang="en-US" dirty="0"/>
          </a:p>
        </p:txBody>
      </p:sp>
      <p:sp>
        <p:nvSpPr>
          <p:cNvPr id="4" name="Slide Number Placeholder 3"/>
          <p:cNvSpPr>
            <a:spLocks noGrp="1"/>
          </p:cNvSpPr>
          <p:nvPr>
            <p:ph type="sldNum" sz="quarter" idx="10"/>
          </p:nvPr>
        </p:nvSpPr>
        <p:spPr/>
        <p:txBody>
          <a:bodyPr/>
          <a:lstStyle/>
          <a:p>
            <a:fld id="{F1E936AD-FEB3-48F8-BEB5-C4D4FE25E20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a:t>
            </a:r>
            <a:r>
              <a:rPr lang="en-US" baseline="0" dirty="0" smtClean="0"/>
              <a:t> three dimensional image of a plant cell. </a:t>
            </a:r>
          </a:p>
          <a:p>
            <a:endParaRPr lang="en-US" dirty="0"/>
          </a:p>
        </p:txBody>
      </p:sp>
      <p:sp>
        <p:nvSpPr>
          <p:cNvPr id="4" name="Slide Number Placeholder 3"/>
          <p:cNvSpPr>
            <a:spLocks noGrp="1"/>
          </p:cNvSpPr>
          <p:nvPr>
            <p:ph type="sldNum" sz="quarter" idx="10"/>
          </p:nvPr>
        </p:nvSpPr>
        <p:spPr/>
        <p:txBody>
          <a:bodyPr/>
          <a:lstStyle/>
          <a:p>
            <a:fld id="{F1E936AD-FEB3-48F8-BEB5-C4D4FE25E20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Plant cells</a:t>
            </a:r>
            <a:r>
              <a:rPr lang="en-US" baseline="0" dirty="0" smtClean="0"/>
              <a:t> function much like concrete masonry units (aka cinder blocks) where cells lower down support the cells above. This is possible because of the structural carbohydrates found plant cell walls.</a:t>
            </a:r>
            <a:endParaRPr lang="en-US" dirty="0" smtClean="0"/>
          </a:p>
          <a:p>
            <a:endParaRPr lang="en-US" dirty="0"/>
          </a:p>
        </p:txBody>
      </p:sp>
      <p:sp>
        <p:nvSpPr>
          <p:cNvPr id="4" name="Slide Number Placeholder 3"/>
          <p:cNvSpPr>
            <a:spLocks noGrp="1"/>
          </p:cNvSpPr>
          <p:nvPr>
            <p:ph type="sldNum" sz="quarter" idx="10"/>
          </p:nvPr>
        </p:nvSpPr>
        <p:spPr/>
        <p:txBody>
          <a:bodyPr/>
          <a:lstStyle/>
          <a:p>
            <a:fld id="{F1E936AD-FEB3-48F8-BEB5-C4D4FE25E20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eaLnBrk="1" fontAlgn="auto" hangingPunct="1">
              <a:spcBef>
                <a:spcPts val="0"/>
              </a:spcBef>
              <a:spcAft>
                <a:spcPts val="0"/>
              </a:spcAft>
              <a:defRPr/>
            </a:pPr>
            <a:r>
              <a:rPr lang="en-US" dirty="0" smtClean="0"/>
              <a:t>Approximate distribution of the three primary components of plant cell walls </a:t>
            </a:r>
          </a:p>
          <a:p>
            <a:pPr defTabSz="931774" eaLnBrk="1" fontAlgn="auto" hangingPunct="1">
              <a:spcBef>
                <a:spcPts val="0"/>
              </a:spcBef>
              <a:spcAft>
                <a:spcPts val="0"/>
              </a:spcAft>
              <a:defRPr/>
            </a:pPr>
            <a:endParaRPr lang="en-US" dirty="0" smtClean="0"/>
          </a:p>
          <a:p>
            <a:pPr defTabSz="931774" eaLnBrk="1" fontAlgn="auto" hangingPunct="1">
              <a:spcBef>
                <a:spcPts val="0"/>
              </a:spcBef>
              <a:spcAft>
                <a:spcPts val="0"/>
              </a:spcAft>
              <a:defRPr/>
            </a:pPr>
            <a:r>
              <a:rPr lang="en-US" dirty="0" smtClean="0"/>
              <a:t>For your information:</a:t>
            </a:r>
          </a:p>
          <a:p>
            <a:pPr defTabSz="931774" eaLnBrk="1" fontAlgn="auto" hangingPunct="1">
              <a:spcBef>
                <a:spcPts val="0"/>
              </a:spcBef>
              <a:spcAft>
                <a:spcPts val="0"/>
              </a:spcAft>
              <a:defRPr/>
            </a:pPr>
            <a:r>
              <a:rPr lang="en-US" dirty="0" smtClean="0"/>
              <a:t>Cellulose </a:t>
            </a:r>
            <a:r>
              <a:rPr lang="en-US" dirty="0" err="1" smtClean="0"/>
              <a:t>microfibrils</a:t>
            </a:r>
            <a:r>
              <a:rPr lang="en-US" dirty="0" smtClean="0"/>
              <a:t> are embedded within a matrix of other polymers (</a:t>
            </a:r>
            <a:r>
              <a:rPr lang="en-US" dirty="0" err="1" smtClean="0"/>
              <a:t>hemicellulose</a:t>
            </a:r>
            <a:r>
              <a:rPr lang="en-US" dirty="0" smtClean="0"/>
              <a:t> and lignin). </a:t>
            </a:r>
            <a:r>
              <a:rPr lang="en-US" dirty="0" err="1" smtClean="0"/>
              <a:t>Hemicellulose</a:t>
            </a:r>
            <a:r>
              <a:rPr lang="en-US" dirty="0" smtClean="0"/>
              <a:t>, a mix of branched polysaccharides made up of both five- and six-carbon sugars, links to a rigid </a:t>
            </a:r>
            <a:r>
              <a:rPr lang="en-US" dirty="0" err="1" smtClean="0"/>
              <a:t>noncarbohydrate</a:t>
            </a:r>
            <a:r>
              <a:rPr lang="en-US" dirty="0" smtClean="0"/>
              <a:t> polymer called lignin, which forms a protective coating to shield cellulose and </a:t>
            </a:r>
            <a:r>
              <a:rPr lang="en-US" dirty="0" err="1" smtClean="0"/>
              <a:t>hemicellulose</a:t>
            </a:r>
            <a:r>
              <a:rPr lang="en-US" dirty="0" smtClean="0"/>
              <a:t> from enzymatic attack. </a:t>
            </a:r>
          </a:p>
          <a:p>
            <a:pPr defTabSz="931774" eaLnBrk="1" fontAlgn="auto" hangingPunct="1">
              <a:spcBef>
                <a:spcPts val="0"/>
              </a:spcBef>
              <a:spcAft>
                <a:spcPts val="0"/>
              </a:spcAft>
              <a:defRPr/>
            </a:pPr>
            <a:endParaRPr lang="en-US" dirty="0" smtClean="0"/>
          </a:p>
          <a:p>
            <a:r>
              <a:rPr lang="en-US" dirty="0" smtClean="0"/>
              <a:t>Credit or Source : Genome Management Information System, Oak Ridge National Laboratory </a:t>
            </a:r>
          </a:p>
          <a:p>
            <a:pPr defTabSz="931774" eaLnBrk="1" fontAlgn="auto" hangingPunct="1">
              <a:spcBef>
                <a:spcPts val="0"/>
              </a:spcBef>
              <a:spcAft>
                <a:spcPts val="0"/>
              </a:spcAft>
              <a:defRPr/>
            </a:pPr>
            <a:r>
              <a:rPr lang="en-US" dirty="0" smtClean="0"/>
              <a:t>U.S. Department of Energy Genome Programs and the website http://genomics.energy.gov.</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1E936AD-FEB3-48F8-BEB5-C4D4FE25E20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chemeClr val="bg1">
                    <a:lumMod val="95000"/>
                  </a:schemeClr>
                </a:solidFill>
              </a:rPr>
              <a:t>This is an atomic force micrograph showing nanometer-scale detail of the interwoven mesh of </a:t>
            </a:r>
            <a:r>
              <a:rPr lang="en-US" sz="1200" dirty="0" err="1" smtClean="0">
                <a:solidFill>
                  <a:schemeClr val="bg1">
                    <a:lumMod val="95000"/>
                  </a:schemeClr>
                </a:solidFill>
              </a:rPr>
              <a:t>lignocellulosic</a:t>
            </a:r>
            <a:r>
              <a:rPr lang="en-US" sz="1200" dirty="0" smtClean="0">
                <a:solidFill>
                  <a:schemeClr val="bg1">
                    <a:lumMod val="95000"/>
                  </a:schemeClr>
                </a:solidFill>
              </a:rPr>
              <a:t> </a:t>
            </a:r>
            <a:r>
              <a:rPr lang="en-US" sz="1200" dirty="0" err="1" smtClean="0">
                <a:solidFill>
                  <a:schemeClr val="bg1">
                    <a:lumMod val="95000"/>
                  </a:schemeClr>
                </a:solidFill>
              </a:rPr>
              <a:t>microfibril</a:t>
            </a:r>
            <a:r>
              <a:rPr lang="en-US" sz="1200" dirty="0" smtClean="0">
                <a:solidFill>
                  <a:schemeClr val="bg1">
                    <a:lumMod val="95000"/>
                  </a:schemeClr>
                </a:solidFill>
              </a:rPr>
              <a:t> bundles in a </a:t>
            </a:r>
            <a:r>
              <a:rPr lang="en-US" sz="1200" dirty="0" err="1" smtClean="0">
                <a:solidFill>
                  <a:schemeClr val="bg1">
                    <a:lumMod val="95000"/>
                  </a:schemeClr>
                </a:solidFill>
              </a:rPr>
              <a:t>switchgrass</a:t>
            </a:r>
            <a:r>
              <a:rPr lang="en-US" sz="1200" dirty="0" smtClean="0">
                <a:solidFill>
                  <a:schemeClr val="bg1">
                    <a:lumMod val="95000"/>
                  </a:schemeClr>
                </a:solidFill>
              </a:rPr>
              <a:t> cell wall. </a:t>
            </a:r>
          </a:p>
          <a:p>
            <a:pPr defTabSz="931774" eaLnBrk="1" fontAlgn="auto" hangingPunct="1">
              <a:spcBef>
                <a:spcPts val="0"/>
              </a:spcBef>
              <a:spcAft>
                <a:spcPts val="0"/>
              </a:spcAft>
              <a:defRPr/>
            </a:pPr>
            <a:endParaRPr lang="en-US" dirty="0" smtClean="0"/>
          </a:p>
          <a:p>
            <a:pPr defTabSz="931774" eaLnBrk="1" fontAlgn="auto" hangingPunct="1">
              <a:spcBef>
                <a:spcPts val="0"/>
              </a:spcBef>
              <a:spcAft>
                <a:spcPts val="0"/>
              </a:spcAft>
              <a:defRPr/>
            </a:pPr>
            <a:r>
              <a:rPr lang="en-US" dirty="0" smtClean="0"/>
              <a:t>Source: U.S. Department of Energy, Genome Programs, http://genomics.energy.gov.</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1E936AD-FEB3-48F8-BEB5-C4D4FE25E20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Cellulose</a:t>
            </a:r>
            <a:r>
              <a:rPr lang="en-US" baseline="0" dirty="0" smtClean="0"/>
              <a:t> fibers are made up of bundles of cellulose chains organized into </a:t>
            </a:r>
            <a:r>
              <a:rPr lang="en-US" baseline="0" dirty="0" err="1" smtClean="0"/>
              <a:t>microfibrils</a:t>
            </a:r>
            <a:r>
              <a:rPr lang="en-US" baseline="0" dirty="0" smtClean="0"/>
              <a:t> which are organized into </a:t>
            </a:r>
            <a:r>
              <a:rPr lang="en-US" baseline="0" dirty="0" err="1" smtClean="0"/>
              <a:t>macrofibrils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D223F70-EDE3-4B5E-987F-87CB2E557A1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Cellulose is the most abundant biological material on the planet</a:t>
            </a:r>
            <a:r>
              <a:rPr lang="en-US" baseline="0" dirty="0" smtClean="0"/>
              <a:t> and </a:t>
            </a:r>
            <a:r>
              <a:rPr lang="en-US" dirty="0" smtClean="0"/>
              <a:t>consists of tightly bound sugar chains organized into strong cable-like structures called </a:t>
            </a:r>
            <a:r>
              <a:rPr lang="en-US" dirty="0" err="1" smtClean="0"/>
              <a:t>microfibrils</a:t>
            </a:r>
            <a:r>
              <a:rPr lang="en-US" dirty="0" smtClean="0"/>
              <a:t>. </a:t>
            </a:r>
            <a:r>
              <a:rPr lang="en-US" dirty="0" err="1" smtClean="0"/>
              <a:t>Microfibrils</a:t>
            </a:r>
            <a:r>
              <a:rPr lang="en-US" dirty="0" smtClean="0"/>
              <a:t> of cellulose reinforce plant cell walls, giving them their structure. Cellulose chains are comprised</a:t>
            </a:r>
            <a:r>
              <a:rPr lang="en-US" baseline="0" dirty="0" smtClean="0"/>
              <a:t> of </a:t>
            </a:r>
            <a:r>
              <a:rPr lang="en-US" dirty="0" smtClean="0"/>
              <a:t>thousands of molecules of glucose, a six-carbon sugar commonly called “blood sugar”. Cellulose</a:t>
            </a:r>
            <a:r>
              <a:rPr lang="en-US" baseline="0" dirty="0" smtClean="0"/>
              <a:t> is chemically similar to starch and glycogen.</a:t>
            </a:r>
            <a:r>
              <a:rPr lang="en-US" dirty="0" smtClean="0"/>
              <a:t> </a:t>
            </a:r>
            <a:endParaRPr lang="en-US" dirty="0"/>
          </a:p>
        </p:txBody>
      </p:sp>
      <p:sp>
        <p:nvSpPr>
          <p:cNvPr id="4" name="Slide Number Placeholder 3"/>
          <p:cNvSpPr>
            <a:spLocks noGrp="1"/>
          </p:cNvSpPr>
          <p:nvPr>
            <p:ph type="sldNum" sz="quarter" idx="10"/>
          </p:nvPr>
        </p:nvSpPr>
        <p:spPr/>
        <p:txBody>
          <a:bodyPr/>
          <a:lstStyle/>
          <a:p>
            <a:fld id="{DD223F70-EDE3-4B5E-987F-87CB2E557A1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559550" y="214225"/>
            <a:ext cx="7772400" cy="1098550"/>
          </a:xfrm>
        </p:spPr>
        <p:txBody>
          <a:bodyPr anchor="b"/>
          <a:lstStyle>
            <a:lvl1pPr algn="ctr">
              <a:defRPr/>
            </a:lvl1pPr>
          </a:lstStyle>
          <a:p>
            <a:r>
              <a:rPr lang="en-US"/>
              <a:t>Click to edit Master title style</a:t>
            </a:r>
          </a:p>
        </p:txBody>
      </p:sp>
      <p:sp>
        <p:nvSpPr>
          <p:cNvPr id="57347" name="Rectangle 3"/>
          <p:cNvSpPr>
            <a:spLocks noGrp="1" noChangeArrowheads="1"/>
          </p:cNvSpPr>
          <p:nvPr>
            <p:ph type="subTitle" idx="1"/>
          </p:nvPr>
        </p:nvSpPr>
        <p:spPr>
          <a:xfrm>
            <a:off x="1371600" y="4765675"/>
            <a:ext cx="6400800" cy="1076325"/>
          </a:xfrm>
        </p:spPr>
        <p:txBody>
          <a:bodyPr/>
          <a:lstStyle>
            <a:lvl1pPr marL="0" indent="0" algn="ctr">
              <a:buFont typeface="Wingdings" pitchFamily="2" charset="2"/>
              <a:buNone/>
              <a:defRPr sz="2600"/>
            </a:lvl1pPr>
          </a:lstStyle>
          <a:p>
            <a:r>
              <a:rPr lang="en-US"/>
              <a:t>Click to edit Master subtitle style</a:t>
            </a:r>
          </a:p>
        </p:txBody>
      </p:sp>
      <p:sp>
        <p:nvSpPr>
          <p:cNvPr id="57348" name="Rectangle 4"/>
          <p:cNvSpPr>
            <a:spLocks noGrp="1" noChangeArrowheads="1"/>
          </p:cNvSpPr>
          <p:nvPr>
            <p:ph type="dt" sz="half" idx="2"/>
          </p:nvPr>
        </p:nvSpPr>
        <p:spPr/>
        <p:txBody>
          <a:bodyPr/>
          <a:lstStyle>
            <a:lvl1pPr>
              <a:defRPr/>
            </a:lvl1pPr>
          </a:lstStyle>
          <a:p>
            <a:endParaRPr lang="en-US"/>
          </a:p>
        </p:txBody>
      </p:sp>
      <p:sp>
        <p:nvSpPr>
          <p:cNvPr id="57349" name="Rectangle 5"/>
          <p:cNvSpPr>
            <a:spLocks noGrp="1" noChangeArrowheads="1"/>
          </p:cNvSpPr>
          <p:nvPr>
            <p:ph type="ftr" sz="quarter" idx="3"/>
          </p:nvPr>
        </p:nvSpPr>
        <p:spPr/>
        <p:txBody>
          <a:bodyPr/>
          <a:lstStyle>
            <a:lvl1pPr>
              <a:defRPr/>
            </a:lvl1pPr>
          </a:lstStyle>
          <a:p>
            <a:endParaRPr lang="en-US" dirty="0"/>
          </a:p>
        </p:txBody>
      </p:sp>
      <p:sp>
        <p:nvSpPr>
          <p:cNvPr id="57350" name="Rectangle 6"/>
          <p:cNvSpPr>
            <a:spLocks noGrp="1" noChangeArrowheads="1"/>
          </p:cNvSpPr>
          <p:nvPr>
            <p:ph type="sldNum" sz="quarter" idx="4"/>
          </p:nvPr>
        </p:nvSpPr>
        <p:spPr/>
        <p:txBody>
          <a:bodyPr/>
          <a:lstStyle>
            <a:lvl1pPr>
              <a:defRPr/>
            </a:lvl1pPr>
          </a:lstStyle>
          <a:p>
            <a:fld id="{CFA43A0A-CFA6-49F7-9548-4B1D06F702A4}" type="slidenum">
              <a:rPr lang="en-US"/>
              <a:pPr/>
              <a:t>‹#›</a:t>
            </a:fld>
            <a:endParaRPr lang="en-US"/>
          </a:p>
        </p:txBody>
      </p:sp>
      <p:pic>
        <p:nvPicPr>
          <p:cNvPr id="57404" name="Picture 60" descr="IANR_4c_R"/>
          <p:cNvPicPr>
            <a:picLocks noChangeAspect="1" noChangeArrowheads="1"/>
          </p:cNvPicPr>
          <p:nvPr userDrawn="1"/>
        </p:nvPicPr>
        <p:blipFill>
          <a:blip r:embed="rId2" cstate="print"/>
          <a:srcRect/>
          <a:stretch>
            <a:fillRect/>
          </a:stretch>
        </p:blipFill>
        <p:spPr bwMode="auto">
          <a:xfrm>
            <a:off x="8201025" y="5972175"/>
            <a:ext cx="482600" cy="577850"/>
          </a:xfrm>
          <a:prstGeom prst="rect">
            <a:avLst/>
          </a:prstGeom>
          <a:noFill/>
        </p:spPr>
      </p:pic>
      <p:grpSp>
        <p:nvGrpSpPr>
          <p:cNvPr id="57406" name="Group 62"/>
          <p:cNvGrpSpPr>
            <a:grpSpLocks/>
          </p:cNvGrpSpPr>
          <p:nvPr userDrawn="1"/>
        </p:nvGrpSpPr>
        <p:grpSpPr bwMode="auto">
          <a:xfrm>
            <a:off x="0" y="1171864"/>
            <a:ext cx="9144000" cy="1049338"/>
            <a:chOff x="0" y="-200"/>
            <a:chExt cx="5760" cy="661"/>
          </a:xfrm>
        </p:grpSpPr>
        <p:sp>
          <p:nvSpPr>
            <p:cNvPr id="57407" name="Rectangle 63"/>
            <p:cNvSpPr>
              <a:spLocks noChangeArrowheads="1"/>
            </p:cNvSpPr>
            <p:nvPr userDrawn="1"/>
          </p:nvSpPr>
          <p:spPr bwMode="auto">
            <a:xfrm>
              <a:off x="1548" y="1"/>
              <a:ext cx="4212" cy="458"/>
            </a:xfrm>
            <a:prstGeom prst="rect">
              <a:avLst/>
            </a:prstGeom>
            <a:gradFill rotWithShape="1">
              <a:gsLst>
                <a:gs pos="0">
                  <a:schemeClr val="tx1"/>
                </a:gs>
                <a:gs pos="100000">
                  <a:srgbClr val="969696"/>
                </a:gs>
              </a:gsLst>
              <a:lin ang="0" scaled="1"/>
            </a:gradFill>
            <a:ln w="6350" algn="ctr">
              <a:noFill/>
              <a:miter lim="800000"/>
              <a:headEnd/>
              <a:tailEnd/>
            </a:ln>
            <a:effectLst/>
          </p:spPr>
          <p:txBody>
            <a:bodyPr wrap="none" anchor="ctr"/>
            <a:lstStyle/>
            <a:p>
              <a:pPr algn="ctr"/>
              <a:endParaRPr lang="en-US" b="0"/>
            </a:p>
          </p:txBody>
        </p:sp>
        <p:sp>
          <p:nvSpPr>
            <p:cNvPr id="57408" name="Rectangle 64"/>
            <p:cNvSpPr>
              <a:spLocks noChangeArrowheads="1"/>
            </p:cNvSpPr>
            <p:nvPr userDrawn="1"/>
          </p:nvSpPr>
          <p:spPr bwMode="auto">
            <a:xfrm>
              <a:off x="0" y="1"/>
              <a:ext cx="2309" cy="460"/>
            </a:xfrm>
            <a:prstGeom prst="rect">
              <a:avLst/>
            </a:prstGeom>
            <a:solidFill>
              <a:schemeClr val="tx1"/>
            </a:solidFill>
            <a:ln w="6350" algn="ctr">
              <a:noFill/>
              <a:miter lim="800000"/>
              <a:headEnd/>
              <a:tailEnd/>
            </a:ln>
            <a:effectLst/>
          </p:spPr>
          <p:txBody>
            <a:bodyPr wrap="none" anchor="ctr"/>
            <a:lstStyle/>
            <a:p>
              <a:pPr algn="ctr"/>
              <a:endParaRPr lang="en-US" b="0"/>
            </a:p>
          </p:txBody>
        </p:sp>
        <p:pic>
          <p:nvPicPr>
            <p:cNvPr id="57409" name="Picture 65" descr="ExtBanner"/>
            <p:cNvPicPr>
              <a:picLocks noChangeAspect="1" noChangeArrowheads="1"/>
            </p:cNvPicPr>
            <p:nvPr userDrawn="1"/>
          </p:nvPicPr>
          <p:blipFill>
            <a:blip r:embed="rId3" cstate="print"/>
            <a:srcRect/>
            <a:stretch>
              <a:fillRect/>
            </a:stretch>
          </p:blipFill>
          <p:spPr bwMode="auto">
            <a:xfrm>
              <a:off x="75" y="-200"/>
              <a:ext cx="2014" cy="651"/>
            </a:xfrm>
            <a:prstGeom prst="rect">
              <a:avLst/>
            </a:prstGeom>
            <a:noFill/>
          </p:spPr>
        </p:pic>
        <p:sp>
          <p:nvSpPr>
            <p:cNvPr id="57410" name="Rectangle 66"/>
            <p:cNvSpPr>
              <a:spLocks noChangeArrowheads="1"/>
            </p:cNvSpPr>
            <p:nvPr userDrawn="1"/>
          </p:nvSpPr>
          <p:spPr bwMode="auto">
            <a:xfrm>
              <a:off x="0" y="0"/>
              <a:ext cx="3689" cy="39"/>
            </a:xfrm>
            <a:prstGeom prst="rect">
              <a:avLst/>
            </a:prstGeom>
            <a:solidFill>
              <a:srgbClr val="FF0000"/>
            </a:solidFill>
            <a:ln w="6350" algn="ctr">
              <a:noFill/>
              <a:miter lim="800000"/>
              <a:headEnd/>
              <a:tailEnd/>
            </a:ln>
            <a:effectLst/>
          </p:spPr>
          <p:txBody>
            <a:bodyPr wrap="none" anchor="ctr"/>
            <a:lstStyle/>
            <a:p>
              <a:pPr algn="ctr"/>
              <a:endParaRPr lang="en-US" b="0"/>
            </a:p>
          </p:txBody>
        </p:sp>
        <p:sp>
          <p:nvSpPr>
            <p:cNvPr id="57411" name="Text Box 67"/>
            <p:cNvSpPr txBox="1">
              <a:spLocks noChangeArrowheads="1"/>
            </p:cNvSpPr>
            <p:nvPr userDrawn="1"/>
          </p:nvSpPr>
          <p:spPr bwMode="auto">
            <a:xfrm>
              <a:off x="1876" y="16"/>
              <a:ext cx="2731" cy="365"/>
            </a:xfrm>
            <a:prstGeom prst="rect">
              <a:avLst/>
            </a:prstGeom>
            <a:noFill/>
            <a:ln w="6350" algn="ctr">
              <a:noFill/>
              <a:miter lim="800000"/>
              <a:headEnd/>
              <a:tailEnd/>
            </a:ln>
            <a:effectLst/>
          </p:spPr>
          <p:txBody>
            <a:bodyPr wrap="none">
              <a:spAutoFit/>
            </a:bodyPr>
            <a:lstStyle/>
            <a:p>
              <a:r>
                <a:rPr lang="en-US" sz="3200" b="0">
                  <a:latin typeface="Arial" charset="0"/>
                </a:rPr>
                <a:t>Know how. Know</a:t>
              </a:r>
              <a:r>
                <a:rPr lang="en-US" sz="3200" b="0">
                  <a:effectLst>
                    <a:outerShdw blurRad="38100" dist="38100" dir="2700000" algn="tl">
                      <a:srgbClr val="FFFFFF"/>
                    </a:outerShdw>
                  </a:effectLst>
                  <a:latin typeface="Arial" charset="0"/>
                </a:rPr>
                <a:t> </a:t>
              </a:r>
              <a:r>
                <a:rPr lang="en-US" sz="3200">
                  <a:solidFill>
                    <a:srgbClr val="FF0000"/>
                  </a:solidFill>
                  <a:latin typeface="Arial" charset="0"/>
                </a:rPr>
                <a:t>now.</a:t>
              </a:r>
              <a:endParaRPr lang="en-US" sz="3200">
                <a:solidFill>
                  <a:srgbClr val="FF0000"/>
                </a:solidFill>
                <a:effectLst>
                  <a:outerShdw blurRad="38100" dist="38100" dir="2700000" algn="tl">
                    <a:srgbClr val="000000"/>
                  </a:outerShdw>
                </a:effectLst>
                <a:latin typeface="Arial" charset="0"/>
              </a:endParaRPr>
            </a:p>
          </p:txBody>
        </p:sp>
        <p:sp>
          <p:nvSpPr>
            <p:cNvPr id="57412" name="Rectangle 68"/>
            <p:cNvSpPr>
              <a:spLocks noChangeArrowheads="1"/>
            </p:cNvSpPr>
            <p:nvPr userDrawn="1"/>
          </p:nvSpPr>
          <p:spPr bwMode="auto">
            <a:xfrm>
              <a:off x="936" y="394"/>
              <a:ext cx="4824" cy="67"/>
            </a:xfrm>
            <a:prstGeom prst="rect">
              <a:avLst/>
            </a:prstGeom>
            <a:solidFill>
              <a:srgbClr val="FF0000"/>
            </a:solidFill>
            <a:ln w="6350" algn="ctr">
              <a:noFill/>
              <a:miter lim="800000"/>
              <a:headEnd/>
              <a:tailEnd/>
            </a:ln>
            <a:effectLst/>
          </p:spPr>
          <p:txBody>
            <a:bodyPr wrap="none" anchor="ctr"/>
            <a:lstStyle/>
            <a:p>
              <a:pPr algn="ctr"/>
              <a:endParaRPr lang="en-US" b="0"/>
            </a:p>
          </p:txBody>
        </p:sp>
      </p:grpSp>
      <p:pic>
        <p:nvPicPr>
          <p:cNvPr id="16" name="Picture 15" descr="HBL.jpg"/>
          <p:cNvPicPr>
            <a:picLocks noChangeAspect="1"/>
          </p:cNvPicPr>
          <p:nvPr userDrawn="1"/>
        </p:nvPicPr>
        <p:blipFill>
          <a:blip r:embed="rId4" cstate="print"/>
          <a:srcRect l="1091" b="1662"/>
          <a:stretch>
            <a:fillRect/>
          </a:stretch>
        </p:blipFill>
        <p:spPr>
          <a:xfrm>
            <a:off x="0" y="2186622"/>
            <a:ext cx="9143999" cy="3091960"/>
          </a:xfrm>
          <a:prstGeom prst="rect">
            <a:avLst/>
          </a:prstGeom>
        </p:spPr>
      </p:pic>
    </p:spTree>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C6B90DE-0E06-4A79-8692-3F53189E4419}" type="slidenum">
              <a:rPr lang="en-US"/>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25488"/>
            <a:ext cx="2057400" cy="5627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25488"/>
            <a:ext cx="6019800" cy="5627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461375-31A3-448A-9D74-EE66DF96DD85}" type="slidenum">
              <a:rPr lang="en-US"/>
              <a:pPr/>
              <a:t>‹#›</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C0B4C1-D1A2-42FC-B9F1-3954A4A94DA6}" type="slidenum">
              <a:rPr lang="en-US"/>
              <a:pPr/>
              <a:t>‹#›</a:t>
            </a:fld>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F64A7A1-FCA3-4C31-AE58-EC6B2EF5BE15}" type="slidenum">
              <a:rPr lang="en-US"/>
              <a:pPr/>
              <a:t>‹#›</a:t>
            </a:fld>
            <a:endParaRPr 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245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245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FAA5549-7CA4-4277-BDA2-F8FBAB4B69AA}" type="slidenum">
              <a:rPr lang="en-US"/>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009CD93-4EB4-49CA-8EB1-C79283A34EFD}" type="slidenum">
              <a:rPr lang="en-US"/>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61707C6-03B9-4BC8-9141-358514FB17A4}" type="slidenum">
              <a:rPr lang="en-US"/>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F72ED7C-9F2C-4B5E-905D-3B45B8E7B2DB}" type="slidenum">
              <a:rPr lang="en-US"/>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DF0D4A5-B8D4-4DCB-870D-021A4D948FD3}" type="slidenum">
              <a:rPr lang="en-US"/>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F58B073-EA8D-492F-B275-222384AF4775}" type="slidenum">
              <a:rPr lang="en-US"/>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6324"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0">
                <a:solidFill>
                  <a:schemeClr val="tx1"/>
                </a:solidFill>
              </a:defRPr>
            </a:lvl1pPr>
          </a:lstStyle>
          <a:p>
            <a:endParaRPr lang="en-US"/>
          </a:p>
        </p:txBody>
      </p:sp>
      <p:sp>
        <p:nvSpPr>
          <p:cNvPr id="563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0">
                <a:solidFill>
                  <a:schemeClr val="tx1"/>
                </a:solidFill>
              </a:defRPr>
            </a:lvl1pPr>
          </a:lstStyle>
          <a:p>
            <a:endParaRPr lang="en-US"/>
          </a:p>
        </p:txBody>
      </p:sp>
      <p:sp>
        <p:nvSpPr>
          <p:cNvPr id="56326"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solidFill>
                  <a:schemeClr val="tx1"/>
                </a:solidFill>
              </a:defRPr>
            </a:lvl1pPr>
          </a:lstStyle>
          <a:p>
            <a:fld id="{9ED6B2EB-EF7C-4FF7-8B8D-916B05A95E46}" type="slidenum">
              <a:rPr lang="en-US"/>
              <a:pPr/>
              <a:t>‹#›</a:t>
            </a:fld>
            <a:endParaRPr lang="en-US"/>
          </a:p>
        </p:txBody>
      </p:sp>
      <p:sp>
        <p:nvSpPr>
          <p:cNvPr id="56352" name="Rectangle 32"/>
          <p:cNvSpPr>
            <a:spLocks noGrp="1" noChangeArrowheads="1"/>
          </p:cNvSpPr>
          <p:nvPr>
            <p:ph type="title"/>
          </p:nvPr>
        </p:nvSpPr>
        <p:spPr bwMode="auto">
          <a:xfrm>
            <a:off x="457200" y="725488"/>
            <a:ext cx="82296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6323" name="Rectangle 3"/>
          <p:cNvSpPr>
            <a:spLocks noGrp="1" noChangeArrowheads="1"/>
          </p:cNvSpPr>
          <p:nvPr>
            <p:ph type="body" idx="1"/>
          </p:nvPr>
        </p:nvSpPr>
        <p:spPr bwMode="auto">
          <a:xfrm>
            <a:off x="457200" y="182245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56385" name="Picture 65" descr="IANR_4c_R"/>
          <p:cNvPicPr>
            <a:picLocks noChangeAspect="1" noChangeArrowheads="1"/>
          </p:cNvPicPr>
          <p:nvPr userDrawn="1"/>
        </p:nvPicPr>
        <p:blipFill>
          <a:blip r:embed="rId14" cstate="print"/>
          <a:srcRect/>
          <a:stretch>
            <a:fillRect/>
          </a:stretch>
        </p:blipFill>
        <p:spPr bwMode="auto">
          <a:xfrm>
            <a:off x="8210550" y="5972175"/>
            <a:ext cx="482600" cy="577850"/>
          </a:xfrm>
          <a:prstGeom prst="rect">
            <a:avLst/>
          </a:prstGeom>
          <a:noFill/>
        </p:spPr>
      </p:pic>
      <p:grpSp>
        <p:nvGrpSpPr>
          <p:cNvPr id="56387" name="Group 67"/>
          <p:cNvGrpSpPr>
            <a:grpSpLocks/>
          </p:cNvGrpSpPr>
          <p:nvPr userDrawn="1"/>
        </p:nvGrpSpPr>
        <p:grpSpPr bwMode="auto">
          <a:xfrm>
            <a:off x="0" y="-317500"/>
            <a:ext cx="9144000" cy="1049338"/>
            <a:chOff x="0" y="-200"/>
            <a:chExt cx="5760" cy="661"/>
          </a:xfrm>
        </p:grpSpPr>
        <p:sp>
          <p:nvSpPr>
            <p:cNvPr id="56388" name="Rectangle 68"/>
            <p:cNvSpPr>
              <a:spLocks noChangeArrowheads="1"/>
            </p:cNvSpPr>
            <p:nvPr userDrawn="1"/>
          </p:nvSpPr>
          <p:spPr bwMode="auto">
            <a:xfrm>
              <a:off x="1548" y="1"/>
              <a:ext cx="4212" cy="458"/>
            </a:xfrm>
            <a:prstGeom prst="rect">
              <a:avLst/>
            </a:prstGeom>
            <a:gradFill rotWithShape="1">
              <a:gsLst>
                <a:gs pos="0">
                  <a:schemeClr val="tx1"/>
                </a:gs>
                <a:gs pos="100000">
                  <a:srgbClr val="969696"/>
                </a:gs>
              </a:gsLst>
              <a:lin ang="0" scaled="1"/>
            </a:gradFill>
            <a:ln w="6350" algn="ctr">
              <a:noFill/>
              <a:miter lim="800000"/>
              <a:headEnd/>
              <a:tailEnd/>
            </a:ln>
            <a:effectLst/>
          </p:spPr>
          <p:txBody>
            <a:bodyPr wrap="none" anchor="ctr"/>
            <a:lstStyle/>
            <a:p>
              <a:pPr algn="ctr"/>
              <a:endParaRPr lang="en-US" b="0"/>
            </a:p>
          </p:txBody>
        </p:sp>
        <p:sp>
          <p:nvSpPr>
            <p:cNvPr id="56389" name="Rectangle 69"/>
            <p:cNvSpPr>
              <a:spLocks noChangeArrowheads="1"/>
            </p:cNvSpPr>
            <p:nvPr userDrawn="1"/>
          </p:nvSpPr>
          <p:spPr bwMode="auto">
            <a:xfrm>
              <a:off x="0" y="1"/>
              <a:ext cx="2309" cy="460"/>
            </a:xfrm>
            <a:prstGeom prst="rect">
              <a:avLst/>
            </a:prstGeom>
            <a:solidFill>
              <a:schemeClr val="tx1"/>
            </a:solidFill>
            <a:ln w="6350" algn="ctr">
              <a:noFill/>
              <a:miter lim="800000"/>
              <a:headEnd/>
              <a:tailEnd/>
            </a:ln>
            <a:effectLst/>
          </p:spPr>
          <p:txBody>
            <a:bodyPr wrap="none" anchor="ctr"/>
            <a:lstStyle/>
            <a:p>
              <a:pPr algn="ctr"/>
              <a:endParaRPr lang="en-US" b="0"/>
            </a:p>
          </p:txBody>
        </p:sp>
        <p:pic>
          <p:nvPicPr>
            <p:cNvPr id="56390" name="Picture 70" descr="ExtBanner"/>
            <p:cNvPicPr>
              <a:picLocks noChangeAspect="1" noChangeArrowheads="1"/>
            </p:cNvPicPr>
            <p:nvPr userDrawn="1"/>
          </p:nvPicPr>
          <p:blipFill>
            <a:blip r:embed="rId15" cstate="print"/>
            <a:srcRect/>
            <a:stretch>
              <a:fillRect/>
            </a:stretch>
          </p:blipFill>
          <p:spPr bwMode="auto">
            <a:xfrm>
              <a:off x="75" y="-200"/>
              <a:ext cx="2014" cy="651"/>
            </a:xfrm>
            <a:prstGeom prst="rect">
              <a:avLst/>
            </a:prstGeom>
            <a:noFill/>
          </p:spPr>
        </p:pic>
        <p:sp>
          <p:nvSpPr>
            <p:cNvPr id="56391" name="Rectangle 71"/>
            <p:cNvSpPr>
              <a:spLocks noChangeArrowheads="1"/>
            </p:cNvSpPr>
            <p:nvPr userDrawn="1"/>
          </p:nvSpPr>
          <p:spPr bwMode="auto">
            <a:xfrm>
              <a:off x="0" y="0"/>
              <a:ext cx="3689" cy="39"/>
            </a:xfrm>
            <a:prstGeom prst="rect">
              <a:avLst/>
            </a:prstGeom>
            <a:solidFill>
              <a:srgbClr val="FF0000"/>
            </a:solidFill>
            <a:ln w="6350" algn="ctr">
              <a:noFill/>
              <a:miter lim="800000"/>
              <a:headEnd/>
              <a:tailEnd/>
            </a:ln>
            <a:effectLst/>
          </p:spPr>
          <p:txBody>
            <a:bodyPr wrap="none" anchor="ctr"/>
            <a:lstStyle/>
            <a:p>
              <a:pPr algn="ctr"/>
              <a:endParaRPr lang="en-US" b="0"/>
            </a:p>
          </p:txBody>
        </p:sp>
        <p:sp>
          <p:nvSpPr>
            <p:cNvPr id="56392" name="Text Box 72"/>
            <p:cNvSpPr txBox="1">
              <a:spLocks noChangeArrowheads="1"/>
            </p:cNvSpPr>
            <p:nvPr userDrawn="1"/>
          </p:nvSpPr>
          <p:spPr bwMode="auto">
            <a:xfrm>
              <a:off x="1876" y="16"/>
              <a:ext cx="2731" cy="365"/>
            </a:xfrm>
            <a:prstGeom prst="rect">
              <a:avLst/>
            </a:prstGeom>
            <a:noFill/>
            <a:ln w="6350" algn="ctr">
              <a:noFill/>
              <a:miter lim="800000"/>
              <a:headEnd/>
              <a:tailEnd/>
            </a:ln>
            <a:effectLst/>
          </p:spPr>
          <p:txBody>
            <a:bodyPr wrap="none">
              <a:spAutoFit/>
            </a:bodyPr>
            <a:lstStyle/>
            <a:p>
              <a:r>
                <a:rPr lang="en-US" sz="3200" b="0">
                  <a:latin typeface="Arial" charset="0"/>
                </a:rPr>
                <a:t>Know how. Know</a:t>
              </a:r>
              <a:r>
                <a:rPr lang="en-US" sz="3200" b="0">
                  <a:effectLst>
                    <a:outerShdw blurRad="38100" dist="38100" dir="2700000" algn="tl">
                      <a:srgbClr val="FFFFFF"/>
                    </a:outerShdw>
                  </a:effectLst>
                  <a:latin typeface="Arial" charset="0"/>
                </a:rPr>
                <a:t> </a:t>
              </a:r>
              <a:r>
                <a:rPr lang="en-US" sz="3200">
                  <a:solidFill>
                    <a:srgbClr val="FF0000"/>
                  </a:solidFill>
                  <a:latin typeface="Arial" charset="0"/>
                </a:rPr>
                <a:t>now.</a:t>
              </a:r>
              <a:endParaRPr lang="en-US" sz="3200">
                <a:solidFill>
                  <a:srgbClr val="FF0000"/>
                </a:solidFill>
                <a:effectLst>
                  <a:outerShdw blurRad="38100" dist="38100" dir="2700000" algn="tl">
                    <a:srgbClr val="000000"/>
                  </a:outerShdw>
                </a:effectLst>
                <a:latin typeface="Arial" charset="0"/>
              </a:endParaRPr>
            </a:p>
          </p:txBody>
        </p:sp>
        <p:sp>
          <p:nvSpPr>
            <p:cNvPr id="56393" name="Rectangle 73"/>
            <p:cNvSpPr>
              <a:spLocks noChangeArrowheads="1"/>
            </p:cNvSpPr>
            <p:nvPr userDrawn="1"/>
          </p:nvSpPr>
          <p:spPr bwMode="auto">
            <a:xfrm>
              <a:off x="936" y="394"/>
              <a:ext cx="4824" cy="67"/>
            </a:xfrm>
            <a:prstGeom prst="rect">
              <a:avLst/>
            </a:prstGeom>
            <a:solidFill>
              <a:srgbClr val="FF0000"/>
            </a:solidFill>
            <a:ln w="6350" algn="ctr">
              <a:noFill/>
              <a:miter lim="800000"/>
              <a:headEnd/>
              <a:tailEnd/>
            </a:ln>
            <a:effectLst/>
          </p:spPr>
          <p:txBody>
            <a:bodyPr wrap="none" anchor="ctr"/>
            <a:lstStyle/>
            <a:p>
              <a:pPr algn="ctr"/>
              <a:endParaRPr lang="en-US" b="0"/>
            </a:p>
          </p:txBody>
        </p:sp>
      </p:grpSp>
    </p:spTree>
  </p:cSld>
  <p:clrMap bg1="dk2" tx1="lt1" bg2="dk1"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ransition>
    <p:fade thruBlk="1"/>
  </p:transition>
  <p:timing>
    <p:tnLst>
      <p:par>
        <p:cTn id="1" dur="indefinite" restart="never" nodeType="tmRoot"/>
      </p:par>
    </p:tnLst>
  </p:timing>
  <p:txStyles>
    <p:titleStyle>
      <a:lvl1pPr algn="l" rtl="0" fontAlgn="base">
        <a:spcBef>
          <a:spcPct val="0"/>
        </a:spcBef>
        <a:spcAft>
          <a:spcPct val="0"/>
        </a:spcAft>
        <a:defRPr sz="4000" b="1">
          <a:solidFill>
            <a:schemeClr val="tx1"/>
          </a:solidFill>
          <a:latin typeface="+mj-lt"/>
          <a:ea typeface="+mj-ea"/>
          <a:cs typeface="+mj-cs"/>
        </a:defRPr>
      </a:lvl1pPr>
      <a:lvl2pPr algn="l" rtl="0" fontAlgn="base">
        <a:spcBef>
          <a:spcPct val="0"/>
        </a:spcBef>
        <a:spcAft>
          <a:spcPct val="0"/>
        </a:spcAft>
        <a:defRPr sz="4000" b="1">
          <a:solidFill>
            <a:schemeClr val="tx1"/>
          </a:solidFill>
          <a:latin typeface="Arial" charset="0"/>
        </a:defRPr>
      </a:lvl2pPr>
      <a:lvl3pPr algn="l" rtl="0" fontAlgn="base">
        <a:spcBef>
          <a:spcPct val="0"/>
        </a:spcBef>
        <a:spcAft>
          <a:spcPct val="0"/>
        </a:spcAft>
        <a:defRPr sz="4000" b="1">
          <a:solidFill>
            <a:schemeClr val="tx1"/>
          </a:solidFill>
          <a:latin typeface="Arial" charset="0"/>
        </a:defRPr>
      </a:lvl3pPr>
      <a:lvl4pPr algn="l" rtl="0" fontAlgn="base">
        <a:spcBef>
          <a:spcPct val="0"/>
        </a:spcBef>
        <a:spcAft>
          <a:spcPct val="0"/>
        </a:spcAft>
        <a:defRPr sz="4000" b="1">
          <a:solidFill>
            <a:schemeClr val="tx1"/>
          </a:solidFill>
          <a:latin typeface="Arial" charset="0"/>
        </a:defRPr>
      </a:lvl4pPr>
      <a:lvl5pPr algn="l" rtl="0" fontAlgn="base">
        <a:spcBef>
          <a:spcPct val="0"/>
        </a:spcBef>
        <a:spcAft>
          <a:spcPct val="0"/>
        </a:spcAft>
        <a:defRPr sz="4000" b="1">
          <a:solidFill>
            <a:schemeClr val="tx1"/>
          </a:solidFill>
          <a:latin typeface="Arial" charset="0"/>
        </a:defRPr>
      </a:lvl5pPr>
      <a:lvl6pPr marL="457200" algn="l" rtl="0" fontAlgn="base">
        <a:spcBef>
          <a:spcPct val="0"/>
        </a:spcBef>
        <a:spcAft>
          <a:spcPct val="0"/>
        </a:spcAft>
        <a:defRPr sz="4000" b="1">
          <a:solidFill>
            <a:schemeClr val="tx1"/>
          </a:solidFill>
          <a:latin typeface="Arial" charset="0"/>
        </a:defRPr>
      </a:lvl6pPr>
      <a:lvl7pPr marL="914400" algn="l" rtl="0" fontAlgn="base">
        <a:spcBef>
          <a:spcPct val="0"/>
        </a:spcBef>
        <a:spcAft>
          <a:spcPct val="0"/>
        </a:spcAft>
        <a:defRPr sz="4000" b="1">
          <a:solidFill>
            <a:schemeClr val="tx1"/>
          </a:solidFill>
          <a:latin typeface="Arial" charset="0"/>
        </a:defRPr>
      </a:lvl7pPr>
      <a:lvl8pPr marL="1371600" algn="l" rtl="0" fontAlgn="base">
        <a:spcBef>
          <a:spcPct val="0"/>
        </a:spcBef>
        <a:spcAft>
          <a:spcPct val="0"/>
        </a:spcAft>
        <a:defRPr sz="4000" b="1">
          <a:solidFill>
            <a:schemeClr val="tx1"/>
          </a:solidFill>
          <a:latin typeface="Arial" charset="0"/>
        </a:defRPr>
      </a:lvl8pPr>
      <a:lvl9pPr marL="1828800" algn="l" rtl="0" fontAlgn="base">
        <a:spcBef>
          <a:spcPct val="0"/>
        </a:spcBef>
        <a:spcAft>
          <a:spcPct val="0"/>
        </a:spcAft>
        <a:defRPr sz="4000" b="1">
          <a:solidFill>
            <a:schemeClr val="tx1"/>
          </a:solidFill>
          <a:latin typeface="Arial" charset="0"/>
        </a:defRPr>
      </a:lvl9pPr>
    </p:titleStyle>
    <p:bodyStyle>
      <a:lvl1pPr marL="342900" indent="-342900" algn="l" rtl="0" fontAlgn="base">
        <a:spcBef>
          <a:spcPct val="20000"/>
        </a:spcBef>
        <a:spcAft>
          <a:spcPct val="0"/>
        </a:spcAft>
        <a:buClr>
          <a:srgbClr val="FF0000"/>
        </a:buClr>
        <a:buSzPct val="135000"/>
        <a:buFont typeface="Wingdings" pitchFamily="2" charset="2"/>
        <a:buChar char="§"/>
        <a:defRPr sz="2400" b="1">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rgbClr val="FF0000"/>
        </a:buClr>
        <a:buSzPct val="135000"/>
        <a:buFont typeface="Wingdings" pitchFamily="2" charset="2"/>
        <a:buChar char="§"/>
        <a:defRPr sz="2400" b="1">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rgbClr val="FF0000"/>
        </a:buClr>
        <a:buSzPct val="135000"/>
        <a:buFont typeface="Wingdings" pitchFamily="2" charset="2"/>
        <a:buChar char="§"/>
        <a:defRPr sz="2400" b="1">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rgbClr val="FF0000"/>
        </a:buClr>
        <a:buSzPct val="135000"/>
        <a:buFont typeface="Wingdings" pitchFamily="2" charset="2"/>
        <a:buChar char="§"/>
        <a:defRPr sz="2400" b="1">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rgbClr val="FF0000"/>
        </a:buClr>
        <a:buSzPct val="135000"/>
        <a:buFont typeface="Wingdings" pitchFamily="2" charset="2"/>
        <a:buChar char="§"/>
        <a:defRPr sz="24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0000"/>
        </a:buClr>
        <a:buSzPct val="135000"/>
        <a:buFont typeface="Wingdings" pitchFamily="2" charset="2"/>
        <a:buChar char="§"/>
        <a:defRPr sz="2400" b="1">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0000"/>
        </a:buClr>
        <a:buSzPct val="135000"/>
        <a:buFont typeface="Wingdings" pitchFamily="2" charset="2"/>
        <a:buChar char="§"/>
        <a:defRPr sz="2400" b="1">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0000"/>
        </a:buClr>
        <a:buSzPct val="135000"/>
        <a:buFont typeface="Wingdings" pitchFamily="2" charset="2"/>
        <a:buChar char="§"/>
        <a:defRPr sz="2400" b="1">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0000"/>
        </a:buClr>
        <a:buSzPct val="135000"/>
        <a:buFont typeface="Wingdings" pitchFamily="2" charset="2"/>
        <a:buChar char="§"/>
        <a:defRPr sz="24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otton.org/journal/2008-12/3/280.cf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biomedia.cellbiology.ubc.ca/cellbiol/user/scripts/qry_media_id.php?media_id=306"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78095" y="286483"/>
            <a:ext cx="7772400" cy="1098550"/>
          </a:xfrm>
        </p:spPr>
        <p:txBody>
          <a:bodyPr/>
          <a:lstStyle/>
          <a:p>
            <a:r>
              <a:rPr kumimoji="0" lang="en-US" i="0" kern="0" cap="none" spc="0" normalizeH="0" baseline="0" noProof="0" dirty="0" smtClean="0">
                <a:ln>
                  <a:noFill/>
                </a:ln>
                <a:uLnTx/>
                <a:uFillTx/>
                <a:latin typeface="+mj-lt"/>
                <a:ea typeface="+mj-ea"/>
                <a:cs typeface="+mj-cs"/>
              </a:rPr>
              <a:t>Fiber Degradation</a:t>
            </a:r>
            <a:r>
              <a:rPr kumimoji="0" lang="en-US" i="0" kern="0" cap="none" spc="0" normalizeH="0" noProof="0" dirty="0" smtClean="0">
                <a:ln>
                  <a:noFill/>
                </a:ln>
                <a:uLnTx/>
                <a:uFillTx/>
                <a:latin typeface="+mj-lt"/>
                <a:ea typeface="+mj-ea"/>
                <a:cs typeface="+mj-cs"/>
              </a:rPr>
              <a:t> in the Rumen</a:t>
            </a:r>
            <a:endParaRPr lang="en-US" dirty="0"/>
          </a:p>
        </p:txBody>
      </p:sp>
      <p:sp>
        <p:nvSpPr>
          <p:cNvPr id="2066" name="Rectangle 18"/>
          <p:cNvSpPr>
            <a:spLocks noGrp="1" noChangeArrowheads="1"/>
          </p:cNvSpPr>
          <p:nvPr>
            <p:ph type="subTitle" idx="1"/>
          </p:nvPr>
        </p:nvSpPr>
        <p:spPr>
          <a:xfrm>
            <a:off x="1361551" y="5308291"/>
            <a:ext cx="6400800" cy="1076325"/>
          </a:xfrm>
        </p:spPr>
        <p:txBody>
          <a:bodyPr/>
          <a:lstStyle/>
          <a:p>
            <a:r>
              <a:rPr lang="en-US" sz="2800" dirty="0"/>
              <a:t>Aaron Stalker</a:t>
            </a:r>
            <a:br>
              <a:rPr lang="en-US" sz="2800" dirty="0"/>
            </a:br>
            <a:r>
              <a:rPr lang="en-US" sz="2800" dirty="0"/>
              <a:t>Range Cow Nutrition Specialist</a:t>
            </a:r>
            <a:br>
              <a:rPr lang="en-US" sz="2800" dirty="0"/>
            </a:br>
            <a:r>
              <a:rPr lang="en-US" sz="2800" dirty="0"/>
              <a:t> UNL / WCREC – North Platte</a:t>
            </a:r>
            <a:endParaRPr lang="en-US" dirty="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tarch.jpg"/>
          <p:cNvPicPr>
            <a:picLocks noChangeAspect="1" noChangeArrowheads="1"/>
          </p:cNvPicPr>
          <p:nvPr/>
        </p:nvPicPr>
        <p:blipFill>
          <a:blip r:embed="rId3" cstate="print"/>
          <a:srcRect b="10527"/>
          <a:stretch>
            <a:fillRect/>
          </a:stretch>
        </p:blipFill>
        <p:spPr bwMode="auto">
          <a:xfrm>
            <a:off x="430694" y="2060709"/>
            <a:ext cx="8297471" cy="23622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earth-wear.com/scan_cotton_bowl.bmp"/>
          <p:cNvPicPr>
            <a:picLocks noChangeAspect="1" noChangeArrowheads="1"/>
          </p:cNvPicPr>
          <p:nvPr/>
        </p:nvPicPr>
        <p:blipFill>
          <a:blip r:embed="rId3" cstate="print"/>
          <a:srcRect l="7549" t="10666" r="12519" b="7714"/>
          <a:stretch>
            <a:fillRect/>
          </a:stretch>
        </p:blipFill>
        <p:spPr bwMode="auto">
          <a:xfrm>
            <a:off x="1086680" y="1284959"/>
            <a:ext cx="6930518" cy="475488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canning Electron Microscopic (SEM) picture of silver nanoparticles loaded grafted cotton fabric">
            <a:hlinkClick r:id="rId3"/>
          </p:cNvPr>
          <p:cNvPicPr>
            <a:picLocks noChangeAspect="1" noChangeArrowheads="1"/>
          </p:cNvPicPr>
          <p:nvPr/>
        </p:nvPicPr>
        <p:blipFill>
          <a:blip r:embed="rId4" cstate="print"/>
          <a:srcRect l="23313" t="10811"/>
          <a:stretch>
            <a:fillRect/>
          </a:stretch>
        </p:blipFill>
        <p:spPr bwMode="auto">
          <a:xfrm>
            <a:off x="1126439" y="1328534"/>
            <a:ext cx="6883677" cy="466344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riginal"/>
          <p:cNvPicPr>
            <a:picLocks noChangeAspect="1" noChangeArrowheads="1"/>
          </p:cNvPicPr>
          <p:nvPr/>
        </p:nvPicPr>
        <p:blipFill>
          <a:blip r:embed="rId3" cstate="print"/>
          <a:srcRect/>
          <a:stretch>
            <a:fillRect/>
          </a:stretch>
        </p:blipFill>
        <p:spPr bwMode="auto">
          <a:xfrm>
            <a:off x="1550732" y="1392064"/>
            <a:ext cx="6079357" cy="475488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almit_map_25x38_lower_resolution"/>
          <p:cNvPicPr>
            <a:picLocks noGrp="1" noChangeAspect="1" noChangeArrowheads="1"/>
          </p:cNvPicPr>
          <p:nvPr>
            <p:ph idx="4294967295"/>
          </p:nvPr>
        </p:nvPicPr>
        <p:blipFill>
          <a:blip r:embed="rId3" cstate="print"/>
          <a:srcRect l="1731" t="2632" r="3946"/>
          <a:stretch>
            <a:fillRect/>
          </a:stretch>
        </p:blipFill>
        <p:spPr bwMode="auto">
          <a:xfrm>
            <a:off x="1084387" y="1284694"/>
            <a:ext cx="6869118" cy="466344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pro.corbis.com/images/42-21198781.jpg?size=67&amp;uid=%7bdc3e621b-6170-40fa-944b-3945cd135452%7d"/>
          <p:cNvPicPr>
            <a:picLocks noChangeAspect="1" noChangeArrowheads="1"/>
          </p:cNvPicPr>
          <p:nvPr/>
        </p:nvPicPr>
        <p:blipFill>
          <a:blip r:embed="rId3" cstate="print"/>
          <a:srcRect t="24572" b="2564"/>
          <a:stretch>
            <a:fillRect/>
          </a:stretch>
        </p:blipFill>
        <p:spPr bwMode="auto">
          <a:xfrm>
            <a:off x="1829350" y="1158186"/>
            <a:ext cx="5458939" cy="530352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ww.biomedia.cellbiology.ubc.ca/cellbiol/media/images/xlrg1250/1056149922_F2406030.jpg">
            <a:hlinkClick r:id="rId3"/>
          </p:cNvPr>
          <p:cNvPicPr>
            <a:picLocks noChangeAspect="1" noChangeArrowheads="1"/>
          </p:cNvPicPr>
          <p:nvPr/>
        </p:nvPicPr>
        <p:blipFill>
          <a:blip r:embed="rId4" cstate="print"/>
          <a:srcRect b="46667"/>
          <a:stretch>
            <a:fillRect/>
          </a:stretch>
        </p:blipFill>
        <p:spPr bwMode="auto">
          <a:xfrm>
            <a:off x="132522" y="890547"/>
            <a:ext cx="5029200" cy="4023360"/>
          </a:xfrm>
          <a:prstGeom prst="rect">
            <a:avLst/>
          </a:prstGeom>
          <a:noFill/>
        </p:spPr>
      </p:pic>
      <p:pic>
        <p:nvPicPr>
          <p:cNvPr id="5" name="Picture 4" descr="https://www.biomedia.cellbiology.ubc.ca/cellbiol/media/images/xlrg1250/1056149922_F2406030.jpg">
            <a:hlinkClick r:id="rId3"/>
          </p:cNvPr>
          <p:cNvPicPr>
            <a:picLocks noChangeAspect="1" noChangeArrowheads="1"/>
          </p:cNvPicPr>
          <p:nvPr/>
        </p:nvPicPr>
        <p:blipFill>
          <a:blip r:embed="rId4" cstate="print"/>
          <a:srcRect t="55556"/>
          <a:stretch>
            <a:fillRect/>
          </a:stretch>
        </p:blipFill>
        <p:spPr bwMode="auto">
          <a:xfrm>
            <a:off x="4075703" y="2514601"/>
            <a:ext cx="4937760" cy="329184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cket.jpg"/>
          <p:cNvPicPr>
            <a:picLocks noChangeAspect="1"/>
          </p:cNvPicPr>
          <p:nvPr/>
        </p:nvPicPr>
        <p:blipFill>
          <a:blip r:embed="rId3" cstate="print"/>
          <a:stretch>
            <a:fillRect/>
          </a:stretch>
        </p:blipFill>
        <p:spPr>
          <a:xfrm>
            <a:off x="496956" y="2047458"/>
            <a:ext cx="8151031" cy="3025287"/>
          </a:xfrm>
          <a:prstGeom prst="rect">
            <a:avLst/>
          </a:prstGeom>
        </p:spPr>
      </p:pic>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le.jpg"/>
          <p:cNvPicPr>
            <a:picLocks noChangeAspect="1"/>
          </p:cNvPicPr>
          <p:nvPr/>
        </p:nvPicPr>
        <p:blipFill>
          <a:blip r:embed="rId3" cstate="print"/>
          <a:stretch>
            <a:fillRect/>
          </a:stretch>
        </p:blipFill>
        <p:spPr>
          <a:xfrm>
            <a:off x="2859110" y="2002102"/>
            <a:ext cx="3425780" cy="3271234"/>
          </a:xfrm>
          <a:prstGeom prst="rect">
            <a:avLst/>
          </a:prstGeom>
        </p:spPr>
      </p:pic>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llet.jpg"/>
          <p:cNvPicPr>
            <a:picLocks noChangeAspect="1"/>
          </p:cNvPicPr>
          <p:nvPr/>
        </p:nvPicPr>
        <p:blipFill>
          <a:blip r:embed="rId3" cstate="print"/>
          <a:stretch>
            <a:fillRect/>
          </a:stretch>
        </p:blipFill>
        <p:spPr>
          <a:xfrm>
            <a:off x="1918952" y="1944147"/>
            <a:ext cx="5306096" cy="3387144"/>
          </a:xfrm>
          <a:prstGeom prst="rect">
            <a:avLst/>
          </a:prstGeom>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original"/>
          <p:cNvPicPr>
            <a:picLocks noChangeAspect="1" noChangeArrowheads="1"/>
          </p:cNvPicPr>
          <p:nvPr/>
        </p:nvPicPr>
        <p:blipFill>
          <a:blip r:embed="rId3" cstate="print"/>
          <a:srcRect l="6126" t="18774" r="6667" b="7945"/>
          <a:stretch>
            <a:fillRect/>
          </a:stretch>
        </p:blipFill>
        <p:spPr bwMode="auto">
          <a:xfrm>
            <a:off x="1044269" y="1358015"/>
            <a:ext cx="6976161" cy="475488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llet_x_10.jpg"/>
          <p:cNvPicPr>
            <a:picLocks noChangeAspect="1"/>
          </p:cNvPicPr>
          <p:nvPr/>
        </p:nvPicPr>
        <p:blipFill>
          <a:blip r:embed="rId3" cstate="print"/>
          <a:stretch>
            <a:fillRect/>
          </a:stretch>
        </p:blipFill>
        <p:spPr>
          <a:xfrm>
            <a:off x="394732" y="1447800"/>
            <a:ext cx="8292068" cy="3986011"/>
          </a:xfrm>
          <a:prstGeom prst="rect">
            <a:avLst/>
          </a:prstGeom>
        </p:spPr>
      </p:pic>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llet_x_10000.jpg"/>
          <p:cNvPicPr>
            <a:picLocks noChangeAspect="1"/>
          </p:cNvPicPr>
          <p:nvPr/>
        </p:nvPicPr>
        <p:blipFill>
          <a:blip r:embed="rId3" cstate="print"/>
          <a:stretch>
            <a:fillRect/>
          </a:stretch>
        </p:blipFill>
        <p:spPr>
          <a:xfrm>
            <a:off x="523549" y="1828800"/>
            <a:ext cx="8163251" cy="3637403"/>
          </a:xfrm>
          <a:prstGeom prst="rect">
            <a:avLst/>
          </a:prstGeom>
        </p:spPr>
      </p:pic>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zac0281"/>
          <p:cNvPicPr>
            <a:picLocks noChangeAspect="1" noChangeArrowheads="1"/>
          </p:cNvPicPr>
          <p:nvPr/>
        </p:nvPicPr>
        <p:blipFill>
          <a:blip r:embed="rId3" cstate="print"/>
          <a:srcRect b="8602"/>
          <a:stretch>
            <a:fillRect/>
          </a:stretch>
        </p:blipFill>
        <p:spPr bwMode="auto">
          <a:xfrm>
            <a:off x="1036978" y="1233768"/>
            <a:ext cx="6936559" cy="475488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4hgarden.msu.edu/kidstour/zoo/zac0278.jpg"/>
          <p:cNvPicPr>
            <a:picLocks noChangeAspect="1" noChangeArrowheads="1"/>
          </p:cNvPicPr>
          <p:nvPr/>
        </p:nvPicPr>
        <p:blipFill>
          <a:blip r:embed="rId3" cstate="print"/>
          <a:srcRect r="558"/>
          <a:stretch>
            <a:fillRect/>
          </a:stretch>
        </p:blipFill>
        <p:spPr bwMode="auto">
          <a:xfrm>
            <a:off x="768625" y="1083360"/>
            <a:ext cx="7471957" cy="475488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Bugs%20&amp;%20Barley"/>
          <p:cNvPicPr>
            <a:picLocks noChangeAspect="1" noChangeArrowheads="1"/>
          </p:cNvPicPr>
          <p:nvPr/>
        </p:nvPicPr>
        <p:blipFill>
          <a:blip r:embed="rId3" cstate="print"/>
          <a:srcRect t="16667"/>
          <a:stretch>
            <a:fillRect/>
          </a:stretch>
        </p:blipFill>
        <p:spPr bwMode="auto">
          <a:xfrm>
            <a:off x="2140223" y="1025049"/>
            <a:ext cx="4936695" cy="530352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endParaRPr lang="en-US"/>
          </a:p>
        </p:txBody>
      </p:sp>
      <p:sp>
        <p:nvSpPr>
          <p:cNvPr id="65539" name="Rectangle 3"/>
          <p:cNvSpPr>
            <a:spLocks noGrp="1" noChangeArrowheads="1"/>
          </p:cNvSpPr>
          <p:nvPr>
            <p:ph type="body" idx="1"/>
          </p:nvPr>
        </p:nvSpPr>
        <p:spPr/>
        <p:txBody>
          <a:bodyPr/>
          <a:lstStyle/>
          <a:p>
            <a:pPr marL="0" indent="0">
              <a:buFont typeface="Wingdings" pitchFamily="2" charset="2"/>
              <a:buNone/>
            </a:pPr>
            <a:r>
              <a:rPr lang="en-US"/>
              <a:t>Extension is a Division of the Institute of Agriculture and Natural Resources at the University of Nebraska</a:t>
            </a:r>
            <a:r>
              <a:rPr lang="en-US">
                <a:cs typeface="Arial" charset="0"/>
              </a:rPr>
              <a:t>–</a:t>
            </a:r>
            <a:r>
              <a:rPr lang="en-US"/>
              <a:t>Lincoln cooperating with the Counties and the United States Department of Agriculture.</a:t>
            </a:r>
          </a:p>
          <a:p>
            <a:pPr marL="0" indent="0">
              <a:buFont typeface="Wingdings" pitchFamily="2" charset="2"/>
              <a:buNone/>
            </a:pPr>
            <a:endParaRPr lang="en-US"/>
          </a:p>
          <a:p>
            <a:pPr marL="0" indent="0">
              <a:buFont typeface="Wingdings" pitchFamily="2" charset="2"/>
              <a:buNone/>
            </a:pPr>
            <a:r>
              <a:rPr lang="en-US"/>
              <a:t>University of Nebraska</a:t>
            </a:r>
            <a:r>
              <a:rPr lang="en-US">
                <a:cs typeface="Arial" charset="0"/>
              </a:rPr>
              <a:t>–</a:t>
            </a:r>
            <a:r>
              <a:rPr lang="en-US"/>
              <a:t>Lincoln Extension educational programs abide with the nondiscrimination policies of the University of Nebraska</a:t>
            </a:r>
            <a:r>
              <a:rPr lang="en-US">
                <a:cs typeface="Arial" charset="0"/>
              </a:rPr>
              <a:t>–</a:t>
            </a:r>
            <a:r>
              <a:rPr lang="en-US"/>
              <a:t>Lincoln and the United States Department of Agriculture.</a:t>
            </a: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ollenchyma"/>
          <p:cNvPicPr>
            <a:picLocks noChangeAspect="1" noChangeArrowheads="1"/>
          </p:cNvPicPr>
          <p:nvPr/>
        </p:nvPicPr>
        <p:blipFill>
          <a:blip r:embed="rId3" cstate="print"/>
          <a:srcRect t="9700"/>
          <a:stretch>
            <a:fillRect/>
          </a:stretch>
        </p:blipFill>
        <p:spPr bwMode="auto">
          <a:xfrm>
            <a:off x="1042735" y="1257300"/>
            <a:ext cx="7035089" cy="477774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Image:Plant cell structure svg.svg"/>
          <p:cNvPicPr>
            <a:picLocks noChangeAspect="1" noChangeArrowheads="1"/>
          </p:cNvPicPr>
          <p:nvPr/>
        </p:nvPicPr>
        <p:blipFill>
          <a:blip r:embed="rId3" cstate="print"/>
          <a:srcRect t="5085"/>
          <a:stretch>
            <a:fillRect/>
          </a:stretch>
        </p:blipFill>
        <p:spPr bwMode="auto">
          <a:xfrm>
            <a:off x="1061852" y="1173480"/>
            <a:ext cx="6975903" cy="484632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2" descr="GSK365web.jpg"/>
          <p:cNvPicPr>
            <a:picLocks noGrp="1" noChangeAspect="1"/>
          </p:cNvPicPr>
          <p:nvPr>
            <p:ph idx="1"/>
          </p:nvPr>
        </p:nvPicPr>
        <p:blipFill>
          <a:blip r:embed="rId3" cstate="print"/>
          <a:srcRect l="-541" r="1375" b="9639"/>
          <a:stretch>
            <a:fillRect/>
          </a:stretch>
        </p:blipFill>
        <p:spPr>
          <a:xfrm>
            <a:off x="1125771" y="1438582"/>
            <a:ext cx="6973823" cy="4754880"/>
          </a:xfrm>
        </p:spPr>
      </p:pic>
      <p:pic>
        <p:nvPicPr>
          <p:cNvPr id="5" name="Picture 4" descr="152940068_f6271f93b2_o.jpg"/>
          <p:cNvPicPr>
            <a:picLocks noChangeAspect="1"/>
          </p:cNvPicPr>
          <p:nvPr/>
        </p:nvPicPr>
        <p:blipFill>
          <a:blip r:embed="rId4" cstate="print"/>
          <a:stretch>
            <a:fillRect/>
          </a:stretch>
        </p:blipFill>
        <p:spPr>
          <a:xfrm>
            <a:off x="1138169" y="1454315"/>
            <a:ext cx="3114783" cy="1787885"/>
          </a:xfrm>
          <a:prstGeom prst="rect">
            <a:avLst/>
          </a:prstGeom>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riginal"/>
          <p:cNvPicPr>
            <a:picLocks noChangeAspect="1" noChangeArrowheads="1"/>
          </p:cNvPicPr>
          <p:nvPr/>
        </p:nvPicPr>
        <p:blipFill>
          <a:blip r:embed="rId3" cstate="print"/>
          <a:srcRect/>
          <a:stretch>
            <a:fillRect/>
          </a:stretch>
        </p:blipFill>
        <p:spPr bwMode="auto">
          <a:xfrm>
            <a:off x="1522897" y="1350982"/>
            <a:ext cx="6135203" cy="4798557"/>
          </a:xfrm>
          <a:prstGeom prst="rect">
            <a:avLst/>
          </a:prstGeom>
          <a:noFill/>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riginal"/>
          <p:cNvPicPr>
            <a:picLocks noChangeAspect="1" noChangeArrowheads="1"/>
          </p:cNvPicPr>
          <p:nvPr/>
        </p:nvPicPr>
        <p:blipFill>
          <a:blip r:embed="rId3" cstate="print"/>
          <a:srcRect l="6250" t="34364" r="6250" b="6250"/>
          <a:stretch>
            <a:fillRect/>
          </a:stretch>
        </p:blipFill>
        <p:spPr bwMode="auto">
          <a:xfrm>
            <a:off x="1067131" y="1340457"/>
            <a:ext cx="7005843" cy="475488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ber.gif"/>
          <p:cNvPicPr>
            <a:picLocks noGrp="1" noChangeAspect="1"/>
          </p:cNvPicPr>
          <p:nvPr>
            <p:ph idx="1"/>
          </p:nvPr>
        </p:nvPicPr>
        <p:blipFill>
          <a:blip r:embed="rId3" cstate="print"/>
          <a:stretch>
            <a:fillRect/>
          </a:stretch>
        </p:blipFill>
        <p:spPr>
          <a:xfrm>
            <a:off x="1010805" y="1234440"/>
            <a:ext cx="7123443" cy="4663440"/>
          </a:xfrm>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ebspace.ship.edu/gspaul/animal%20behavior/cockroach/cellulose.gif"/>
          <p:cNvPicPr>
            <a:picLocks noChangeAspect="1" noChangeArrowheads="1"/>
          </p:cNvPicPr>
          <p:nvPr/>
        </p:nvPicPr>
        <p:blipFill>
          <a:blip r:embed="rId3" cstate="print"/>
          <a:srcRect/>
          <a:stretch>
            <a:fillRect/>
          </a:stretch>
        </p:blipFill>
        <p:spPr bwMode="auto">
          <a:xfrm>
            <a:off x="563880" y="2080260"/>
            <a:ext cx="8223248" cy="2819400"/>
          </a:xfrm>
          <a:prstGeom prst="rect">
            <a:avLst/>
          </a:prstGeom>
          <a:noFill/>
        </p:spPr>
      </p:pic>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Level">
  <a:themeElements>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fontScheme name="L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635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 b="1" i="0" u="none" strike="noStrike" cap="none" normalizeH="0" baseline="0" smtClean="0">
            <a:ln>
              <a:noFill/>
            </a:ln>
            <a:solidFill>
              <a:srgbClr val="000000"/>
            </a:solidFill>
            <a:effectLst/>
            <a:latin typeface="Verdana" pitchFamily="34" charset="0"/>
          </a:defRPr>
        </a:defPPr>
      </a:lstStyle>
    </a:spDef>
    <a:lnDef>
      <a:spPr bwMode="auto">
        <a:xfrm>
          <a:off x="0" y="0"/>
          <a:ext cx="1" cy="1"/>
        </a:xfrm>
        <a:custGeom>
          <a:avLst/>
          <a:gdLst/>
          <a:ahLst/>
          <a:cxnLst/>
          <a:rect l="0" t="0" r="0" b="0"/>
          <a:pathLst/>
        </a:custGeom>
        <a:solidFill>
          <a:srgbClr val="FF0000"/>
        </a:solidFill>
        <a:ln w="635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 b="1" i="0" u="none" strike="noStrike" cap="none" normalizeH="0" baseline="0" smtClean="0">
            <a:ln>
              <a:noFill/>
            </a:ln>
            <a:solidFill>
              <a:srgbClr val="000000"/>
            </a:solidFill>
            <a:effectLst/>
            <a:latin typeface="Verdana" pitchFamily="34"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Level</Template>
  <TotalTime>292</TotalTime>
  <Words>1152</Words>
  <Application>Microsoft Office PowerPoint</Application>
  <PresentationFormat>On-screen Show (4:3)</PresentationFormat>
  <Paragraphs>72</Paragraphs>
  <Slides>25</Slides>
  <Notes>24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Level</vt:lpstr>
      <vt:lpstr>Fiber Degradation in the Rumen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Nebraska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CIT</dc:creator>
  <cp:lastModifiedBy>Cathy Fox</cp:lastModifiedBy>
  <cp:revision>37</cp:revision>
  <dcterms:created xsi:type="dcterms:W3CDTF">2007-11-01T21:00:40Z</dcterms:created>
  <dcterms:modified xsi:type="dcterms:W3CDTF">2011-11-16T02:09:15Z</dcterms:modified>
</cp:coreProperties>
</file>